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906000" cy="6858000" type="A4"/>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350" y="-90"/>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6"/>
            <a:ext cx="84201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80337" y="274639"/>
            <a:ext cx="2414588"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536575" y="274639"/>
            <a:ext cx="7078663"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5/8/2018</a:t>
            </a:fld>
            <a:endParaRPr lang="en-US"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extLst>
      <p:ext uri="{BB962C8B-B14F-4D97-AF65-F5344CB8AC3E}">
        <p14:creationId xmlns:p14="http://schemas.microsoft.com/office/powerpoint/2010/main" xmlns="" val="126778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006"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0"/>
            <a:ext cx="59436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35E568F-3F0F-4117-B103-40CF784C853D}" type="datetimeFigureOut">
              <a:rPr lang="es-AR" smtClean="0"/>
              <a:pPr/>
              <a:t>08/05/2018</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223DE7E-F0BB-45D4-B5BE-5485453C08BF}"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E568F-3F0F-4117-B103-40CF784C853D}" type="datetimeFigureOut">
              <a:rPr lang="es-AR" smtClean="0"/>
              <a:pPr/>
              <a:t>08/05/2018</a:t>
            </a:fld>
            <a:endParaRPr lang="es-AR"/>
          </a:p>
        </p:txBody>
      </p:sp>
      <p:sp>
        <p:nvSpPr>
          <p:cNvPr id="5" name="4 Marcador de pie de página"/>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3DE7E-F0BB-45D4-B5BE-5485453C08BF}"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Barra_sup_power enacom.jpg"/>
          <p:cNvPicPr>
            <a:picLocks noChangeAspect="1"/>
          </p:cNvPicPr>
          <p:nvPr/>
        </p:nvPicPr>
        <p:blipFill>
          <a:blip r:embed="rId2"/>
          <a:stretch>
            <a:fillRect/>
          </a:stretch>
        </p:blipFill>
        <p:spPr>
          <a:xfrm>
            <a:off x="0" y="0"/>
            <a:ext cx="9906000" cy="1942796"/>
          </a:xfrm>
          <a:prstGeom prst="rect">
            <a:avLst/>
          </a:prstGeom>
        </p:spPr>
      </p:pic>
      <p:sp>
        <p:nvSpPr>
          <p:cNvPr id="6" name="Text Box 66"/>
          <p:cNvSpPr txBox="1">
            <a:spLocks noChangeArrowheads="1"/>
          </p:cNvSpPr>
          <p:nvPr/>
        </p:nvSpPr>
        <p:spPr bwMode="auto">
          <a:xfrm>
            <a:off x="2144688" y="2636912"/>
            <a:ext cx="5904656" cy="1631216"/>
          </a:xfrm>
          <a:prstGeom prst="rect">
            <a:avLst/>
          </a:prstGeom>
          <a:noFill/>
          <a:ln w="9525" algn="ctr">
            <a:noFill/>
            <a:miter lim="800000"/>
            <a:headEnd/>
            <a:tailEnd/>
          </a:ln>
          <a:effectLst/>
        </p:spPr>
        <p:txBody>
          <a:bodyPr wrap="square">
            <a:spAutoFit/>
          </a:bodyPr>
          <a:lstStyle/>
          <a:p>
            <a:pPr algn="ctr">
              <a:spcBef>
                <a:spcPct val="50000"/>
              </a:spcBef>
            </a:pPr>
            <a:r>
              <a:rPr lang="es-AR" sz="4000" b="1" dirty="0" smtClean="0">
                <a:latin typeface="Gotham Light" pitchFamily="50" charset="0"/>
                <a:cs typeface="Gotham Light" pitchFamily="50" charset="0"/>
              </a:rPr>
              <a:t>PROTECCION </a:t>
            </a:r>
          </a:p>
          <a:p>
            <a:pPr algn="ctr">
              <a:spcBef>
                <a:spcPct val="50000"/>
              </a:spcBef>
            </a:pPr>
            <a:r>
              <a:rPr lang="es-AR" sz="4000" b="1" dirty="0" smtClean="0">
                <a:latin typeface="Gotham Light" pitchFamily="50" charset="0"/>
                <a:cs typeface="Gotham Light" pitchFamily="50" charset="0"/>
              </a:rPr>
              <a:t>DE DATOS </a:t>
            </a:r>
            <a:endParaRPr lang="es-ES" sz="4000" b="1" dirty="0">
              <a:latin typeface="Gotham Light" pitchFamily="50" charset="0"/>
              <a:cs typeface="Gotham Light" pitchFamily="50" charset="0"/>
            </a:endParaRPr>
          </a:p>
        </p:txBody>
      </p:sp>
      <p:pic>
        <p:nvPicPr>
          <p:cNvPr id="2050" name="Picture 2"/>
          <p:cNvPicPr>
            <a:picLocks noChangeAspect="1" noChangeArrowheads="1"/>
          </p:cNvPicPr>
          <p:nvPr/>
        </p:nvPicPr>
        <p:blipFill>
          <a:blip r:embed="rId3"/>
          <a:srcRect/>
          <a:stretch>
            <a:fillRect/>
          </a:stretch>
        </p:blipFill>
        <p:spPr bwMode="auto">
          <a:xfrm>
            <a:off x="-2835" y="5981140"/>
            <a:ext cx="9917800" cy="885825"/>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0"/>
            <a:ext cx="9906000" cy="667757"/>
          </a:xfrm>
          <a:prstGeom prst="rect">
            <a:avLst/>
          </a:prstGeom>
        </p:spPr>
      </p:pic>
      <p:sp>
        <p:nvSpPr>
          <p:cNvPr id="6" name="Text Box 66"/>
          <p:cNvSpPr txBox="1">
            <a:spLocks noChangeArrowheads="1"/>
          </p:cNvSpPr>
          <p:nvPr/>
        </p:nvSpPr>
        <p:spPr bwMode="auto">
          <a:xfrm>
            <a:off x="309530" y="142852"/>
            <a:ext cx="5284788" cy="400110"/>
          </a:xfrm>
          <a:prstGeom prst="rect">
            <a:avLst/>
          </a:prstGeom>
          <a:noFill/>
          <a:ln w="9525" algn="ctr">
            <a:noFill/>
            <a:miter lim="800000"/>
            <a:headEnd/>
            <a:tailEnd/>
          </a:ln>
          <a:effectLst/>
        </p:spPr>
        <p:txBody>
          <a:bodyPr>
            <a:spAutoFit/>
          </a:bodyPr>
          <a:lstStyle/>
          <a:p>
            <a:pPr algn="l">
              <a:spcBef>
                <a:spcPct val="50000"/>
              </a:spcBef>
            </a:pPr>
            <a:r>
              <a:rPr lang="es-AR" sz="2000" dirty="0" smtClean="0">
                <a:solidFill>
                  <a:schemeClr val="bg1"/>
                </a:solidFill>
                <a:latin typeface="Gotham Light" pitchFamily="50" charset="0"/>
                <a:cs typeface="Gotham Light" pitchFamily="50" charset="0"/>
              </a:rPr>
              <a:t>PROTECCION DE DATOS</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642918"/>
            <a:ext cx="9906000" cy="667757"/>
          </a:xfrm>
          <a:prstGeom prst="rect">
            <a:avLst/>
          </a:prstGeom>
        </p:spPr>
      </p:pic>
      <p:sp>
        <p:nvSpPr>
          <p:cNvPr id="8" name="Text Box 66"/>
          <p:cNvSpPr txBox="1">
            <a:spLocks noChangeArrowheads="1"/>
          </p:cNvSpPr>
          <p:nvPr/>
        </p:nvSpPr>
        <p:spPr bwMode="auto">
          <a:xfrm>
            <a:off x="278092" y="815213"/>
            <a:ext cx="9596470" cy="323165"/>
          </a:xfrm>
          <a:prstGeom prst="rect">
            <a:avLst/>
          </a:prstGeom>
          <a:noFill/>
          <a:ln w="9525" algn="ctr">
            <a:noFill/>
            <a:miter lim="800000"/>
            <a:headEnd/>
            <a:tailEnd/>
          </a:ln>
          <a:effectLst/>
        </p:spPr>
        <p:txBody>
          <a:bodyPr wrap="square">
            <a:spAutoFit/>
          </a:bodyPr>
          <a:lstStyle/>
          <a:p>
            <a:pPr algn="l">
              <a:spcBef>
                <a:spcPct val="50000"/>
              </a:spcBef>
            </a:pPr>
            <a:r>
              <a:rPr lang="es-AR" sz="1500" dirty="0" smtClean="0">
                <a:solidFill>
                  <a:schemeClr val="bg1"/>
                </a:solidFill>
                <a:latin typeface="Gotham Medium" pitchFamily="50" charset="0"/>
                <a:cs typeface="Gotham Medium" pitchFamily="50" charset="0"/>
              </a:rPr>
              <a:t>Resolución 2017- 733MM- Reglamentos Clientes TIC</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881034" y="1571612"/>
            <a:ext cx="8786874" cy="4524315"/>
          </a:xfrm>
          <a:prstGeom prst="rect">
            <a:avLst/>
          </a:prstGeom>
          <a:noFill/>
        </p:spPr>
        <p:txBody>
          <a:bodyPr wrap="square" rtlCol="0">
            <a:spAutoFit/>
          </a:bodyPr>
          <a:lstStyle/>
          <a:p>
            <a:pPr algn="just"/>
            <a:r>
              <a:rPr lang="es-AR" b="1" dirty="0" smtClean="0"/>
              <a:t>Artículo 10: </a:t>
            </a:r>
            <a:r>
              <a:rPr lang="es-AR" dirty="0" smtClean="0"/>
              <a:t>Los datos personales del cliente no podrán ser utilizados por los prestadores para fines distintos a los autorizados expresamente por aquel.</a:t>
            </a:r>
          </a:p>
          <a:p>
            <a:pPr algn="just"/>
            <a:r>
              <a:rPr lang="es-AR" dirty="0" smtClean="0"/>
              <a:t>En sus páginas de Internet y en otros medios de contacto con sus clientes, los prestadores asegurarán a éstos que se dará estricto cumplimiento a las previsiones contenidas en las Leyes N° 25.326 de Protección de Datos Personales y N° 26.951 de Creación del Registro Nacional “No Llame”.</a:t>
            </a:r>
          </a:p>
          <a:p>
            <a:pPr algn="just"/>
            <a:endParaRPr lang="es-AR" dirty="0" smtClean="0"/>
          </a:p>
          <a:p>
            <a:pPr algn="just"/>
            <a:r>
              <a:rPr lang="es-AR" b="1" dirty="0" smtClean="0"/>
              <a:t>Artículo 26: </a:t>
            </a:r>
            <a:r>
              <a:rPr lang="es-AR" dirty="0" smtClean="0"/>
              <a:t>El contrato en la modalidad </a:t>
            </a:r>
            <a:r>
              <a:rPr lang="es-AR" dirty="0" err="1" smtClean="0"/>
              <a:t>pospago</a:t>
            </a:r>
            <a:r>
              <a:rPr lang="es-AR" dirty="0" smtClean="0"/>
              <a:t> deberá contener, como mínimo, la siguiente información: …c) La página de Internet del prestador</a:t>
            </a:r>
          </a:p>
          <a:p>
            <a:pPr algn="just"/>
            <a:endParaRPr lang="es-AR" dirty="0" smtClean="0"/>
          </a:p>
          <a:p>
            <a:r>
              <a:rPr lang="es-AR" b="1" dirty="0" smtClean="0"/>
              <a:t>Artículo 40</a:t>
            </a:r>
            <a:r>
              <a:rPr lang="es-AR" dirty="0" smtClean="0"/>
              <a:t>: La provisión de contenidos y aplicaciones brindados a través de las redes de servicios por parte del prestador de servicios de TIC, por sí o por cuenta y orden de terceros, en condiciones no discriminatorias, </a:t>
            </a:r>
            <a:r>
              <a:rPr lang="es-AR" b="1" dirty="0" smtClean="0"/>
              <a:t>requiere la previa y expresa adquisición del cliente</a:t>
            </a:r>
          </a:p>
          <a:p>
            <a:endParaRPr lang="es-AR" b="1" dirty="0" smtClean="0"/>
          </a:p>
          <a:p>
            <a:r>
              <a:rPr lang="es-AR" b="1" dirty="0" smtClean="0"/>
              <a:t>Artículo 75</a:t>
            </a:r>
            <a:r>
              <a:rPr lang="es-AR" dirty="0" smtClean="0"/>
              <a:t>: El prestador de servicios de acceso a Internet deberá preservar la privacidad y seguridad del cliente durante  la utilización del servicio.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0"/>
            <a:ext cx="9916483" cy="6849669"/>
          </a:xfrm>
          <a:custGeom>
            <a:avLst/>
            <a:gdLst/>
            <a:ahLst/>
            <a:cxnLst/>
            <a:rect l="l" t="t" r="r" b="b"/>
            <a:pathLst>
              <a:path w="10692003" h="7560005">
                <a:moveTo>
                  <a:pt x="0" y="7560005"/>
                </a:moveTo>
                <a:lnTo>
                  <a:pt x="10692003" y="7560005"/>
                </a:lnTo>
                <a:lnTo>
                  <a:pt x="10692003" y="0"/>
                </a:lnTo>
                <a:lnTo>
                  <a:pt x="0" y="0"/>
                </a:lnTo>
                <a:lnTo>
                  <a:pt x="0" y="7560005"/>
                </a:lnTo>
                <a:close/>
              </a:path>
            </a:pathLst>
          </a:custGeom>
          <a:solidFill>
            <a:srgbClr val="00A9E2"/>
          </a:solidFill>
        </p:spPr>
        <p:txBody>
          <a:bodyPr wrap="square" lIns="0" tIns="0" rIns="0" bIns="0" rtlCol="0">
            <a:noAutofit/>
          </a:bodyPr>
          <a:lstStyle/>
          <a:p>
            <a:endParaRPr/>
          </a:p>
        </p:txBody>
      </p:sp>
      <p:sp>
        <p:nvSpPr>
          <p:cNvPr id="3" name="object 3"/>
          <p:cNvSpPr/>
          <p:nvPr/>
        </p:nvSpPr>
        <p:spPr>
          <a:xfrm>
            <a:off x="4469832" y="4167021"/>
            <a:ext cx="130580" cy="0"/>
          </a:xfrm>
          <a:custGeom>
            <a:avLst/>
            <a:gdLst/>
            <a:ahLst/>
            <a:cxnLst/>
            <a:rect l="l" t="t" r="r" b="b"/>
            <a:pathLst>
              <a:path w="140792">
                <a:moveTo>
                  <a:pt x="0" y="0"/>
                </a:moveTo>
                <a:lnTo>
                  <a:pt x="140792" y="0"/>
                </a:lnTo>
              </a:path>
            </a:pathLst>
          </a:custGeom>
          <a:ln w="21589">
            <a:solidFill>
              <a:srgbClr val="FFFFFF"/>
            </a:solidFill>
          </a:ln>
        </p:spPr>
        <p:txBody>
          <a:bodyPr wrap="square" lIns="0" tIns="0" rIns="0" bIns="0" rtlCol="0">
            <a:noAutofit/>
          </a:bodyPr>
          <a:lstStyle/>
          <a:p>
            <a:endParaRPr/>
          </a:p>
        </p:txBody>
      </p:sp>
      <p:sp>
        <p:nvSpPr>
          <p:cNvPr id="4" name="object 4"/>
          <p:cNvSpPr/>
          <p:nvPr/>
        </p:nvSpPr>
        <p:spPr>
          <a:xfrm>
            <a:off x="4479920" y="4019735"/>
            <a:ext cx="0" cy="138081"/>
          </a:xfrm>
          <a:custGeom>
            <a:avLst/>
            <a:gdLst/>
            <a:ahLst/>
            <a:cxnLst/>
            <a:rect l="l" t="t" r="r" b="b"/>
            <a:pathLst>
              <a:path h="152400">
                <a:moveTo>
                  <a:pt x="0" y="0"/>
                </a:moveTo>
                <a:lnTo>
                  <a:pt x="0" y="152399"/>
                </a:lnTo>
              </a:path>
            </a:pathLst>
          </a:custGeom>
          <a:ln w="23025">
            <a:solidFill>
              <a:srgbClr val="FFFFFF"/>
            </a:solidFill>
          </a:ln>
        </p:spPr>
        <p:txBody>
          <a:bodyPr wrap="square" lIns="0" tIns="0" rIns="0" bIns="0" rtlCol="0">
            <a:noAutofit/>
          </a:bodyPr>
          <a:lstStyle/>
          <a:p>
            <a:endParaRPr/>
          </a:p>
        </p:txBody>
      </p:sp>
      <p:sp>
        <p:nvSpPr>
          <p:cNvPr id="5" name="object 5"/>
          <p:cNvSpPr/>
          <p:nvPr/>
        </p:nvSpPr>
        <p:spPr>
          <a:xfrm>
            <a:off x="4469832" y="4087625"/>
            <a:ext cx="117812" cy="0"/>
          </a:xfrm>
          <a:custGeom>
            <a:avLst/>
            <a:gdLst/>
            <a:ahLst/>
            <a:cxnLst/>
            <a:rect l="l" t="t" r="r" b="b"/>
            <a:pathLst>
              <a:path w="127025">
                <a:moveTo>
                  <a:pt x="0" y="0"/>
                </a:moveTo>
                <a:lnTo>
                  <a:pt x="127025" y="0"/>
                </a:lnTo>
              </a:path>
            </a:pathLst>
          </a:custGeom>
          <a:ln w="21590">
            <a:solidFill>
              <a:srgbClr val="FFFFFF"/>
            </a:solidFill>
          </a:ln>
        </p:spPr>
        <p:txBody>
          <a:bodyPr wrap="square" lIns="0" tIns="0" rIns="0" bIns="0" rtlCol="0">
            <a:noAutofit/>
          </a:bodyPr>
          <a:lstStyle/>
          <a:p>
            <a:endParaRPr/>
          </a:p>
        </p:txBody>
      </p:sp>
      <p:sp>
        <p:nvSpPr>
          <p:cNvPr id="6" name="object 6"/>
          <p:cNvSpPr/>
          <p:nvPr/>
        </p:nvSpPr>
        <p:spPr>
          <a:xfrm>
            <a:off x="4469833" y="4010530"/>
            <a:ext cx="129295" cy="0"/>
          </a:xfrm>
          <a:custGeom>
            <a:avLst/>
            <a:gdLst/>
            <a:ahLst/>
            <a:cxnLst/>
            <a:rect l="l" t="t" r="r" b="b"/>
            <a:pathLst>
              <a:path w="139407">
                <a:moveTo>
                  <a:pt x="0" y="0"/>
                </a:moveTo>
                <a:lnTo>
                  <a:pt x="139407" y="0"/>
                </a:lnTo>
              </a:path>
            </a:pathLst>
          </a:custGeom>
          <a:ln w="21590">
            <a:solidFill>
              <a:srgbClr val="FFFFFF"/>
            </a:solidFill>
          </a:ln>
        </p:spPr>
        <p:txBody>
          <a:bodyPr wrap="square" lIns="0" tIns="0" rIns="0" bIns="0" rtlCol="0">
            <a:noAutofit/>
          </a:bodyPr>
          <a:lstStyle/>
          <a:p>
            <a:endParaRPr/>
          </a:p>
        </p:txBody>
      </p:sp>
      <p:sp>
        <p:nvSpPr>
          <p:cNvPr id="7" name="object 7"/>
          <p:cNvSpPr/>
          <p:nvPr/>
        </p:nvSpPr>
        <p:spPr>
          <a:xfrm>
            <a:off x="4660206" y="4001325"/>
            <a:ext cx="151275" cy="174706"/>
          </a:xfrm>
          <a:custGeom>
            <a:avLst/>
            <a:gdLst/>
            <a:ahLst/>
            <a:cxnLst/>
            <a:rect l="l" t="t" r="r" b="b"/>
            <a:pathLst>
              <a:path w="163106" h="192824">
                <a:moveTo>
                  <a:pt x="20396" y="0"/>
                </a:moveTo>
                <a:lnTo>
                  <a:pt x="0" y="0"/>
                </a:lnTo>
                <a:lnTo>
                  <a:pt x="0" y="192824"/>
                </a:lnTo>
                <a:lnTo>
                  <a:pt x="21234" y="192824"/>
                </a:lnTo>
                <a:lnTo>
                  <a:pt x="21234" y="34721"/>
                </a:lnTo>
                <a:lnTo>
                  <a:pt x="47693" y="34721"/>
                </a:lnTo>
                <a:lnTo>
                  <a:pt x="20396" y="0"/>
                </a:lnTo>
                <a:close/>
              </a:path>
              <a:path w="163106" h="192824">
                <a:moveTo>
                  <a:pt x="47693" y="34721"/>
                </a:moveTo>
                <a:lnTo>
                  <a:pt x="21234" y="34721"/>
                </a:lnTo>
                <a:lnTo>
                  <a:pt x="145745" y="192824"/>
                </a:lnTo>
                <a:lnTo>
                  <a:pt x="163106" y="192824"/>
                </a:lnTo>
                <a:lnTo>
                  <a:pt x="163106" y="154533"/>
                </a:lnTo>
                <a:lnTo>
                  <a:pt x="141884" y="154533"/>
                </a:lnTo>
                <a:lnTo>
                  <a:pt x="47693" y="34721"/>
                </a:lnTo>
                <a:close/>
              </a:path>
              <a:path w="163106" h="192824">
                <a:moveTo>
                  <a:pt x="163106" y="0"/>
                </a:moveTo>
                <a:lnTo>
                  <a:pt x="141884" y="0"/>
                </a:lnTo>
                <a:lnTo>
                  <a:pt x="141884" y="154533"/>
                </a:lnTo>
                <a:lnTo>
                  <a:pt x="163106" y="154533"/>
                </a:lnTo>
                <a:lnTo>
                  <a:pt x="163106"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4865931" y="4000081"/>
            <a:ext cx="181900" cy="175948"/>
          </a:xfrm>
          <a:custGeom>
            <a:avLst/>
            <a:gdLst/>
            <a:ahLst/>
            <a:cxnLst/>
            <a:rect l="l" t="t" r="r" b="b"/>
            <a:pathLst>
              <a:path w="196126" h="194195">
                <a:moveTo>
                  <a:pt x="108267" y="0"/>
                </a:moveTo>
                <a:lnTo>
                  <a:pt x="87858" y="0"/>
                </a:lnTo>
                <a:lnTo>
                  <a:pt x="0" y="194195"/>
                </a:lnTo>
                <a:lnTo>
                  <a:pt x="22301" y="194195"/>
                </a:lnTo>
                <a:lnTo>
                  <a:pt x="45199" y="143243"/>
                </a:lnTo>
                <a:lnTo>
                  <a:pt x="173074" y="143243"/>
                </a:lnTo>
                <a:lnTo>
                  <a:pt x="164099" y="123405"/>
                </a:lnTo>
                <a:lnTo>
                  <a:pt x="53721" y="123405"/>
                </a:lnTo>
                <a:lnTo>
                  <a:pt x="97815" y="25336"/>
                </a:lnTo>
                <a:lnTo>
                  <a:pt x="119730" y="25336"/>
                </a:lnTo>
                <a:lnTo>
                  <a:pt x="108267" y="0"/>
                </a:lnTo>
                <a:close/>
              </a:path>
              <a:path w="196126" h="194195">
                <a:moveTo>
                  <a:pt x="173074" y="143243"/>
                </a:moveTo>
                <a:lnTo>
                  <a:pt x="150139" y="143243"/>
                </a:lnTo>
                <a:lnTo>
                  <a:pt x="172732" y="194195"/>
                </a:lnTo>
                <a:lnTo>
                  <a:pt x="196126" y="194195"/>
                </a:lnTo>
                <a:lnTo>
                  <a:pt x="173074" y="143243"/>
                </a:lnTo>
                <a:close/>
              </a:path>
              <a:path w="196126" h="194195">
                <a:moveTo>
                  <a:pt x="119730" y="25336"/>
                </a:moveTo>
                <a:lnTo>
                  <a:pt x="97815" y="25336"/>
                </a:lnTo>
                <a:lnTo>
                  <a:pt x="141592" y="123405"/>
                </a:lnTo>
                <a:lnTo>
                  <a:pt x="164099" y="123405"/>
                </a:lnTo>
                <a:lnTo>
                  <a:pt x="119730" y="25336"/>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5530869" y="4001325"/>
            <a:ext cx="171182" cy="174706"/>
          </a:xfrm>
          <a:custGeom>
            <a:avLst/>
            <a:gdLst/>
            <a:ahLst/>
            <a:cxnLst/>
            <a:rect l="l" t="t" r="r" b="b"/>
            <a:pathLst>
              <a:path w="184569" h="192824">
                <a:moveTo>
                  <a:pt x="22034" y="0"/>
                </a:moveTo>
                <a:lnTo>
                  <a:pt x="0" y="0"/>
                </a:lnTo>
                <a:lnTo>
                  <a:pt x="0" y="192824"/>
                </a:lnTo>
                <a:lnTo>
                  <a:pt x="21234" y="192824"/>
                </a:lnTo>
                <a:lnTo>
                  <a:pt x="21234" y="36906"/>
                </a:lnTo>
                <a:lnTo>
                  <a:pt x="46669" y="36906"/>
                </a:lnTo>
                <a:lnTo>
                  <a:pt x="22034" y="0"/>
                </a:lnTo>
                <a:close/>
              </a:path>
              <a:path w="184569" h="192824">
                <a:moveTo>
                  <a:pt x="184569" y="36626"/>
                </a:moveTo>
                <a:lnTo>
                  <a:pt x="162814" y="36626"/>
                </a:lnTo>
                <a:lnTo>
                  <a:pt x="162814" y="192824"/>
                </a:lnTo>
                <a:lnTo>
                  <a:pt x="184569" y="192824"/>
                </a:lnTo>
                <a:lnTo>
                  <a:pt x="184569" y="36626"/>
                </a:lnTo>
                <a:close/>
              </a:path>
              <a:path w="184569" h="192824">
                <a:moveTo>
                  <a:pt x="46669" y="36906"/>
                </a:moveTo>
                <a:lnTo>
                  <a:pt x="21234" y="36906"/>
                </a:lnTo>
                <a:lnTo>
                  <a:pt x="91465" y="139941"/>
                </a:lnTo>
                <a:lnTo>
                  <a:pt x="92583" y="139941"/>
                </a:lnTo>
                <a:lnTo>
                  <a:pt x="116177" y="105232"/>
                </a:lnTo>
                <a:lnTo>
                  <a:pt x="92278" y="105232"/>
                </a:lnTo>
                <a:lnTo>
                  <a:pt x="46669" y="36906"/>
                </a:lnTo>
                <a:close/>
              </a:path>
              <a:path w="184569" h="192824">
                <a:moveTo>
                  <a:pt x="184569" y="0"/>
                </a:moveTo>
                <a:lnTo>
                  <a:pt x="162534" y="0"/>
                </a:lnTo>
                <a:lnTo>
                  <a:pt x="92278" y="105232"/>
                </a:lnTo>
                <a:lnTo>
                  <a:pt x="116177" y="105232"/>
                </a:lnTo>
                <a:lnTo>
                  <a:pt x="162814" y="36626"/>
                </a:lnTo>
                <a:lnTo>
                  <a:pt x="184569" y="36626"/>
                </a:lnTo>
                <a:lnTo>
                  <a:pt x="184569"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5083918" y="3999286"/>
            <a:ext cx="161240" cy="179401"/>
          </a:xfrm>
          <a:custGeom>
            <a:avLst/>
            <a:gdLst/>
            <a:ahLst/>
            <a:cxnLst/>
            <a:rect l="l" t="t" r="r" b="b"/>
            <a:pathLst>
              <a:path w="173850" h="198005">
                <a:moveTo>
                  <a:pt x="82689" y="0"/>
                </a:moveTo>
                <a:lnTo>
                  <a:pt x="43267" y="15055"/>
                </a:lnTo>
                <a:lnTo>
                  <a:pt x="15025" y="44521"/>
                </a:lnTo>
                <a:lnTo>
                  <a:pt x="995" y="84021"/>
                </a:lnTo>
                <a:lnTo>
                  <a:pt x="0" y="98660"/>
                </a:lnTo>
                <a:lnTo>
                  <a:pt x="0" y="99219"/>
                </a:lnTo>
                <a:lnTo>
                  <a:pt x="10808" y="145378"/>
                </a:lnTo>
                <a:lnTo>
                  <a:pt x="36178" y="176004"/>
                </a:lnTo>
                <a:lnTo>
                  <a:pt x="74512" y="194339"/>
                </a:lnTo>
                <a:lnTo>
                  <a:pt x="106380" y="198005"/>
                </a:lnTo>
                <a:lnTo>
                  <a:pt x="120348" y="196014"/>
                </a:lnTo>
                <a:lnTo>
                  <a:pt x="132924" y="192405"/>
                </a:lnTo>
                <a:lnTo>
                  <a:pt x="144334" y="187314"/>
                </a:lnTo>
                <a:lnTo>
                  <a:pt x="154807" y="180878"/>
                </a:lnTo>
                <a:lnTo>
                  <a:pt x="158741" y="177796"/>
                </a:lnTo>
                <a:lnTo>
                  <a:pt x="88596" y="177796"/>
                </a:lnTo>
                <a:lnTo>
                  <a:pt x="74828" y="174838"/>
                </a:lnTo>
                <a:lnTo>
                  <a:pt x="41316" y="152158"/>
                </a:lnTo>
                <a:lnTo>
                  <a:pt x="23867" y="113807"/>
                </a:lnTo>
                <a:lnTo>
                  <a:pt x="22593" y="98660"/>
                </a:lnTo>
                <a:lnTo>
                  <a:pt x="23265" y="87117"/>
                </a:lnTo>
                <a:lnTo>
                  <a:pt x="38716" y="48454"/>
                </a:lnTo>
                <a:lnTo>
                  <a:pt x="71294" y="24205"/>
                </a:lnTo>
                <a:lnTo>
                  <a:pt x="100356" y="19072"/>
                </a:lnTo>
                <a:lnTo>
                  <a:pt x="160310" y="19072"/>
                </a:lnTo>
                <a:lnTo>
                  <a:pt x="151799" y="13496"/>
                </a:lnTo>
                <a:lnTo>
                  <a:pt x="141808" y="8589"/>
                </a:lnTo>
                <a:lnTo>
                  <a:pt x="130288" y="4676"/>
                </a:lnTo>
                <a:lnTo>
                  <a:pt x="116852" y="1869"/>
                </a:lnTo>
                <a:lnTo>
                  <a:pt x="101114" y="273"/>
                </a:lnTo>
                <a:lnTo>
                  <a:pt x="82689" y="0"/>
                </a:lnTo>
                <a:close/>
              </a:path>
              <a:path w="173850" h="198005">
                <a:moveTo>
                  <a:pt x="159390" y="150567"/>
                </a:moveTo>
                <a:lnTo>
                  <a:pt x="118417" y="174856"/>
                </a:lnTo>
                <a:lnTo>
                  <a:pt x="88596" y="177796"/>
                </a:lnTo>
                <a:lnTo>
                  <a:pt x="158741" y="177796"/>
                </a:lnTo>
                <a:lnTo>
                  <a:pt x="164569" y="173231"/>
                </a:lnTo>
                <a:lnTo>
                  <a:pt x="173850" y="164510"/>
                </a:lnTo>
                <a:lnTo>
                  <a:pt x="159390" y="150567"/>
                </a:lnTo>
                <a:close/>
              </a:path>
              <a:path w="173850" h="198005">
                <a:moveTo>
                  <a:pt x="160310" y="19072"/>
                </a:moveTo>
                <a:lnTo>
                  <a:pt x="100356" y="19072"/>
                </a:lnTo>
                <a:lnTo>
                  <a:pt x="114258" y="20721"/>
                </a:lnTo>
                <a:lnTo>
                  <a:pt x="126700" y="24472"/>
                </a:lnTo>
                <a:lnTo>
                  <a:pt x="137943" y="30042"/>
                </a:lnTo>
                <a:lnTo>
                  <a:pt x="148243" y="37150"/>
                </a:lnTo>
                <a:lnTo>
                  <a:pt x="157861" y="45511"/>
                </a:lnTo>
                <a:lnTo>
                  <a:pt x="168733" y="25864"/>
                </a:lnTo>
                <a:lnTo>
                  <a:pt x="160645" y="19291"/>
                </a:lnTo>
                <a:lnTo>
                  <a:pt x="160310" y="19072"/>
                </a:lnTo>
                <a:close/>
              </a:path>
            </a:pathLst>
          </a:custGeom>
          <a:solidFill>
            <a:srgbClr val="FFFFFF"/>
          </a:solidFill>
        </p:spPr>
        <p:txBody>
          <a:bodyPr wrap="square" lIns="0" tIns="0" rIns="0" bIns="0" rtlCol="0">
            <a:noAutofit/>
          </a:bodyPr>
          <a:lstStyle/>
          <a:p>
            <a:endParaRPr/>
          </a:p>
        </p:txBody>
      </p:sp>
      <p:sp>
        <p:nvSpPr>
          <p:cNvPr id="11" name="object 11"/>
          <p:cNvSpPr/>
          <p:nvPr/>
        </p:nvSpPr>
        <p:spPr>
          <a:xfrm>
            <a:off x="5286548" y="3998328"/>
            <a:ext cx="182441" cy="180685"/>
          </a:xfrm>
          <a:custGeom>
            <a:avLst/>
            <a:gdLst/>
            <a:ahLst/>
            <a:cxnLst/>
            <a:rect l="l" t="t" r="r" b="b"/>
            <a:pathLst>
              <a:path w="196709" h="199423">
                <a:moveTo>
                  <a:pt x="97931" y="0"/>
                </a:moveTo>
                <a:lnTo>
                  <a:pt x="54830" y="9773"/>
                </a:lnTo>
                <a:lnTo>
                  <a:pt x="22602" y="35285"/>
                </a:lnTo>
                <a:lnTo>
                  <a:pt x="3805" y="71727"/>
                </a:lnTo>
                <a:lnTo>
                  <a:pt x="0" y="100560"/>
                </a:lnTo>
                <a:lnTo>
                  <a:pt x="996" y="114818"/>
                </a:lnTo>
                <a:lnTo>
                  <a:pt x="14782" y="153704"/>
                </a:lnTo>
                <a:lnTo>
                  <a:pt x="42937" y="183103"/>
                </a:lnTo>
                <a:lnTo>
                  <a:pt x="83110" y="198317"/>
                </a:lnTo>
                <a:lnTo>
                  <a:pt x="98765" y="199423"/>
                </a:lnTo>
                <a:lnTo>
                  <a:pt x="114185" y="198212"/>
                </a:lnTo>
                <a:lnTo>
                  <a:pt x="128586" y="194895"/>
                </a:lnTo>
                <a:lnTo>
                  <a:pt x="141874" y="189652"/>
                </a:lnTo>
                <a:lnTo>
                  <a:pt x="153952" y="182661"/>
                </a:lnTo>
                <a:lnTo>
                  <a:pt x="158912" y="178720"/>
                </a:lnTo>
                <a:lnTo>
                  <a:pt x="88658" y="178720"/>
                </a:lnTo>
                <a:lnTo>
                  <a:pt x="74672" y="175563"/>
                </a:lnTo>
                <a:lnTo>
                  <a:pt x="41071" y="152522"/>
                </a:lnTo>
                <a:lnTo>
                  <a:pt x="23929" y="114818"/>
                </a:lnTo>
                <a:lnTo>
                  <a:pt x="22651" y="96278"/>
                </a:lnTo>
                <a:lnTo>
                  <a:pt x="24199" y="82484"/>
                </a:lnTo>
                <a:lnTo>
                  <a:pt x="41431" y="47089"/>
                </a:lnTo>
                <a:lnTo>
                  <a:pt x="76135" y="25103"/>
                </a:lnTo>
                <a:lnTo>
                  <a:pt x="108081" y="20707"/>
                </a:lnTo>
                <a:lnTo>
                  <a:pt x="159384" y="20707"/>
                </a:lnTo>
                <a:lnTo>
                  <a:pt x="153756" y="16317"/>
                </a:lnTo>
                <a:lnTo>
                  <a:pt x="141585" y="9438"/>
                </a:lnTo>
                <a:lnTo>
                  <a:pt x="128166" y="4310"/>
                </a:lnTo>
                <a:lnTo>
                  <a:pt x="113585" y="1106"/>
                </a:lnTo>
                <a:lnTo>
                  <a:pt x="97931" y="0"/>
                </a:lnTo>
                <a:close/>
              </a:path>
              <a:path w="196709" h="199423">
                <a:moveTo>
                  <a:pt x="159384" y="20707"/>
                </a:moveTo>
                <a:lnTo>
                  <a:pt x="108081" y="20707"/>
                </a:lnTo>
                <a:lnTo>
                  <a:pt x="122068" y="23870"/>
                </a:lnTo>
                <a:lnTo>
                  <a:pt x="134782" y="29463"/>
                </a:lnTo>
                <a:lnTo>
                  <a:pt x="163469" y="58264"/>
                </a:lnTo>
                <a:lnTo>
                  <a:pt x="174057" y="98860"/>
                </a:lnTo>
                <a:lnTo>
                  <a:pt x="174084" y="103146"/>
                </a:lnTo>
                <a:lnTo>
                  <a:pt x="172541" y="116941"/>
                </a:lnTo>
                <a:lnTo>
                  <a:pt x="155316" y="152337"/>
                </a:lnTo>
                <a:lnTo>
                  <a:pt x="120609" y="174323"/>
                </a:lnTo>
                <a:lnTo>
                  <a:pt x="88658" y="178720"/>
                </a:lnTo>
                <a:lnTo>
                  <a:pt x="158912" y="178720"/>
                </a:lnTo>
                <a:lnTo>
                  <a:pt x="188288" y="140771"/>
                </a:lnTo>
                <a:lnTo>
                  <a:pt x="196652" y="100560"/>
                </a:lnTo>
                <a:lnTo>
                  <a:pt x="196709" y="98860"/>
                </a:lnTo>
                <a:lnTo>
                  <a:pt x="195708" y="84600"/>
                </a:lnTo>
                <a:lnTo>
                  <a:pt x="181913" y="45713"/>
                </a:lnTo>
                <a:lnTo>
                  <a:pt x="164593" y="24771"/>
                </a:lnTo>
                <a:lnTo>
                  <a:pt x="159384" y="20707"/>
                </a:lnTo>
                <a:close/>
              </a:path>
            </a:pathLst>
          </a:custGeom>
          <a:solidFill>
            <a:srgbClr val="FFFFFF"/>
          </a:solidFill>
        </p:spPr>
        <p:txBody>
          <a:bodyPr wrap="square" lIns="0" tIns="0" rIns="0" bIns="0" rtlCol="0">
            <a:noAutofit/>
          </a:bodyPr>
          <a:lstStyle/>
          <a:p>
            <a:endParaRPr/>
          </a:p>
        </p:txBody>
      </p:sp>
      <p:sp>
        <p:nvSpPr>
          <p:cNvPr id="12" name="object 12"/>
          <p:cNvSpPr/>
          <p:nvPr/>
        </p:nvSpPr>
        <p:spPr>
          <a:xfrm>
            <a:off x="4218491" y="4130502"/>
            <a:ext cx="62428" cy="114664"/>
          </a:xfrm>
          <a:custGeom>
            <a:avLst/>
            <a:gdLst/>
            <a:ahLst/>
            <a:cxnLst/>
            <a:rect l="l" t="t" r="r" b="b"/>
            <a:pathLst>
              <a:path w="67310" h="126555">
                <a:moveTo>
                  <a:pt x="41300" y="0"/>
                </a:moveTo>
                <a:lnTo>
                  <a:pt x="36715" y="762"/>
                </a:lnTo>
                <a:lnTo>
                  <a:pt x="34848" y="2413"/>
                </a:lnTo>
                <a:lnTo>
                  <a:pt x="0" y="121716"/>
                </a:lnTo>
                <a:lnTo>
                  <a:pt x="1409" y="124764"/>
                </a:lnTo>
                <a:lnTo>
                  <a:pt x="4940" y="126377"/>
                </a:lnTo>
                <a:lnTo>
                  <a:pt x="5791" y="126555"/>
                </a:lnTo>
                <a:lnTo>
                  <a:pt x="8635" y="126555"/>
                </a:lnTo>
                <a:lnTo>
                  <a:pt x="10566" y="125552"/>
                </a:lnTo>
                <a:lnTo>
                  <a:pt x="38502" y="81953"/>
                </a:lnTo>
                <a:lnTo>
                  <a:pt x="24180" y="81953"/>
                </a:lnTo>
                <a:lnTo>
                  <a:pt x="42290" y="19977"/>
                </a:lnTo>
                <a:lnTo>
                  <a:pt x="57067" y="19977"/>
                </a:lnTo>
                <a:lnTo>
                  <a:pt x="43573" y="952"/>
                </a:lnTo>
                <a:lnTo>
                  <a:pt x="41300" y="0"/>
                </a:lnTo>
                <a:close/>
              </a:path>
              <a:path w="67310" h="126555">
                <a:moveTo>
                  <a:pt x="57067" y="19977"/>
                </a:moveTo>
                <a:lnTo>
                  <a:pt x="42290" y="19977"/>
                </a:lnTo>
                <a:lnTo>
                  <a:pt x="53632" y="35979"/>
                </a:lnTo>
                <a:lnTo>
                  <a:pt x="24180" y="81953"/>
                </a:lnTo>
                <a:lnTo>
                  <a:pt x="38502" y="81953"/>
                </a:lnTo>
                <a:lnTo>
                  <a:pt x="67309" y="36995"/>
                </a:lnTo>
                <a:lnTo>
                  <a:pt x="67246" y="34328"/>
                </a:lnTo>
                <a:lnTo>
                  <a:pt x="57067" y="19977"/>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4249696" y="4102801"/>
            <a:ext cx="129390" cy="65611"/>
          </a:xfrm>
          <a:custGeom>
            <a:avLst/>
            <a:gdLst/>
            <a:ahLst/>
            <a:cxnLst/>
            <a:rect l="l" t="t" r="r" b="b"/>
            <a:pathLst>
              <a:path w="139509" h="72415">
                <a:moveTo>
                  <a:pt x="134264" y="0"/>
                </a:moveTo>
                <a:lnTo>
                  <a:pt x="2997" y="31495"/>
                </a:lnTo>
                <a:lnTo>
                  <a:pt x="1409" y="32905"/>
                </a:lnTo>
                <a:lnTo>
                  <a:pt x="0" y="36652"/>
                </a:lnTo>
                <a:lnTo>
                  <a:pt x="266" y="38747"/>
                </a:lnTo>
                <a:lnTo>
                  <a:pt x="23507" y="71526"/>
                </a:lnTo>
                <a:lnTo>
                  <a:pt x="25361" y="72415"/>
                </a:lnTo>
                <a:lnTo>
                  <a:pt x="28270" y="72415"/>
                </a:lnTo>
                <a:lnTo>
                  <a:pt x="29298" y="72161"/>
                </a:lnTo>
                <a:lnTo>
                  <a:pt x="53499" y="58445"/>
                </a:lnTo>
                <a:lnTo>
                  <a:pt x="29032" y="58445"/>
                </a:lnTo>
                <a:lnTo>
                  <a:pt x="16421" y="40678"/>
                </a:lnTo>
                <a:lnTo>
                  <a:pt x="92621" y="22402"/>
                </a:lnTo>
                <a:lnTo>
                  <a:pt x="117091" y="22402"/>
                </a:lnTo>
                <a:lnTo>
                  <a:pt x="138379" y="10337"/>
                </a:lnTo>
                <a:lnTo>
                  <a:pt x="139509" y="7162"/>
                </a:lnTo>
                <a:lnTo>
                  <a:pt x="137299" y="1562"/>
                </a:lnTo>
                <a:lnTo>
                  <a:pt x="134264" y="0"/>
                </a:lnTo>
                <a:close/>
              </a:path>
              <a:path w="139509" h="72415">
                <a:moveTo>
                  <a:pt x="117091" y="22402"/>
                </a:moveTo>
                <a:lnTo>
                  <a:pt x="92621" y="22402"/>
                </a:lnTo>
                <a:lnTo>
                  <a:pt x="29032" y="58445"/>
                </a:lnTo>
                <a:lnTo>
                  <a:pt x="53499" y="58445"/>
                </a:lnTo>
                <a:lnTo>
                  <a:pt x="117091" y="22402"/>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4249671" y="3932997"/>
            <a:ext cx="128989" cy="208696"/>
          </a:xfrm>
          <a:custGeom>
            <a:avLst/>
            <a:gdLst/>
            <a:ahLst/>
            <a:cxnLst/>
            <a:rect l="l" t="t" r="r" b="b"/>
            <a:pathLst>
              <a:path w="139077" h="230339">
                <a:moveTo>
                  <a:pt x="67310" y="0"/>
                </a:moveTo>
                <a:lnTo>
                  <a:pt x="64655" y="152"/>
                </a:lnTo>
                <a:lnTo>
                  <a:pt x="62026" y="266"/>
                </a:lnTo>
                <a:lnTo>
                  <a:pt x="59766" y="2070"/>
                </a:lnTo>
                <a:lnTo>
                  <a:pt x="0" y="224802"/>
                </a:lnTo>
                <a:lnTo>
                  <a:pt x="571" y="226987"/>
                </a:lnTo>
                <a:lnTo>
                  <a:pt x="3200" y="229692"/>
                </a:lnTo>
                <a:lnTo>
                  <a:pt x="4775" y="230339"/>
                </a:lnTo>
                <a:lnTo>
                  <a:pt x="6845" y="230339"/>
                </a:lnTo>
                <a:lnTo>
                  <a:pt x="7785" y="230174"/>
                </a:lnTo>
                <a:lnTo>
                  <a:pt x="66568" y="216077"/>
                </a:lnTo>
                <a:lnTo>
                  <a:pt x="14833" y="216077"/>
                </a:lnTo>
                <a:lnTo>
                  <a:pt x="65760" y="26276"/>
                </a:lnTo>
                <a:lnTo>
                  <a:pt x="78589" y="26276"/>
                </a:lnTo>
                <a:lnTo>
                  <a:pt x="69684" y="1650"/>
                </a:lnTo>
                <a:lnTo>
                  <a:pt x="67310" y="0"/>
                </a:lnTo>
                <a:close/>
              </a:path>
              <a:path w="139077" h="230339">
                <a:moveTo>
                  <a:pt x="78589" y="26276"/>
                </a:moveTo>
                <a:lnTo>
                  <a:pt x="65760" y="26276"/>
                </a:lnTo>
                <a:lnTo>
                  <a:pt x="124853" y="189699"/>
                </a:lnTo>
                <a:lnTo>
                  <a:pt x="14833" y="216077"/>
                </a:lnTo>
                <a:lnTo>
                  <a:pt x="66568" y="216077"/>
                </a:lnTo>
                <a:lnTo>
                  <a:pt x="135890" y="199453"/>
                </a:lnTo>
                <a:lnTo>
                  <a:pt x="137312" y="198361"/>
                </a:lnTo>
                <a:lnTo>
                  <a:pt x="138938" y="195338"/>
                </a:lnTo>
                <a:lnTo>
                  <a:pt x="139077" y="193547"/>
                </a:lnTo>
                <a:lnTo>
                  <a:pt x="78589" y="26276"/>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4192250" y="4130444"/>
            <a:ext cx="69271" cy="114721"/>
          </a:xfrm>
          <a:custGeom>
            <a:avLst/>
            <a:gdLst/>
            <a:ahLst/>
            <a:cxnLst/>
            <a:rect l="l" t="t" r="r" b="b"/>
            <a:pathLst>
              <a:path w="74688" h="126619">
                <a:moveTo>
                  <a:pt x="68884" y="0"/>
                </a:moveTo>
                <a:lnTo>
                  <a:pt x="3175" y="16802"/>
                </a:lnTo>
                <a:lnTo>
                  <a:pt x="1816" y="17830"/>
                </a:lnTo>
                <a:lnTo>
                  <a:pt x="203" y="20675"/>
                </a:lnTo>
                <a:lnTo>
                  <a:pt x="0" y="22351"/>
                </a:lnTo>
                <a:lnTo>
                  <a:pt x="29883" y="124853"/>
                </a:lnTo>
                <a:lnTo>
                  <a:pt x="32245" y="126618"/>
                </a:lnTo>
                <a:lnTo>
                  <a:pt x="37604" y="126618"/>
                </a:lnTo>
                <a:lnTo>
                  <a:pt x="39954" y="124853"/>
                </a:lnTo>
                <a:lnTo>
                  <a:pt x="47492" y="99060"/>
                </a:lnTo>
                <a:lnTo>
                  <a:pt x="34925" y="99059"/>
                </a:lnTo>
                <a:lnTo>
                  <a:pt x="13779" y="26542"/>
                </a:lnTo>
                <a:lnTo>
                  <a:pt x="59537" y="14846"/>
                </a:lnTo>
                <a:lnTo>
                  <a:pt x="72105" y="14846"/>
                </a:lnTo>
                <a:lnTo>
                  <a:pt x="74688" y="6007"/>
                </a:lnTo>
                <a:lnTo>
                  <a:pt x="74129" y="3759"/>
                </a:lnTo>
                <a:lnTo>
                  <a:pt x="71107" y="634"/>
                </a:lnTo>
                <a:lnTo>
                  <a:pt x="68884" y="0"/>
                </a:lnTo>
                <a:close/>
              </a:path>
              <a:path w="74688" h="126619">
                <a:moveTo>
                  <a:pt x="72105" y="14846"/>
                </a:moveTo>
                <a:lnTo>
                  <a:pt x="59537" y="14846"/>
                </a:lnTo>
                <a:lnTo>
                  <a:pt x="34925" y="99059"/>
                </a:lnTo>
                <a:lnTo>
                  <a:pt x="47492" y="99060"/>
                </a:lnTo>
                <a:lnTo>
                  <a:pt x="72105" y="14846"/>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4213061" y="3932744"/>
            <a:ext cx="102782" cy="208950"/>
          </a:xfrm>
          <a:custGeom>
            <a:avLst/>
            <a:gdLst/>
            <a:ahLst/>
            <a:cxnLst/>
            <a:rect l="l" t="t" r="r" b="b"/>
            <a:pathLst>
              <a:path w="110820" h="230619">
                <a:moveTo>
                  <a:pt x="103695" y="0"/>
                </a:moveTo>
                <a:lnTo>
                  <a:pt x="1257" y="53898"/>
                </a:lnTo>
                <a:lnTo>
                  <a:pt x="0" y="56654"/>
                </a:lnTo>
                <a:lnTo>
                  <a:pt x="40614" y="228663"/>
                </a:lnTo>
                <a:lnTo>
                  <a:pt x="42989" y="230581"/>
                </a:lnTo>
                <a:lnTo>
                  <a:pt x="45847" y="230619"/>
                </a:lnTo>
                <a:lnTo>
                  <a:pt x="48564" y="230619"/>
                </a:lnTo>
                <a:lnTo>
                  <a:pt x="50965" y="228790"/>
                </a:lnTo>
                <a:lnTo>
                  <a:pt x="58710" y="199923"/>
                </a:lnTo>
                <a:lnTo>
                  <a:pt x="46215" y="199923"/>
                </a:lnTo>
                <a:lnTo>
                  <a:pt x="13449" y="61112"/>
                </a:lnTo>
                <a:lnTo>
                  <a:pt x="94983" y="18211"/>
                </a:lnTo>
                <a:lnTo>
                  <a:pt x="107463" y="18211"/>
                </a:lnTo>
                <a:lnTo>
                  <a:pt x="110820" y="5702"/>
                </a:lnTo>
                <a:lnTo>
                  <a:pt x="110020" y="3238"/>
                </a:lnTo>
                <a:lnTo>
                  <a:pt x="106273" y="254"/>
                </a:lnTo>
                <a:lnTo>
                  <a:pt x="103695" y="0"/>
                </a:lnTo>
                <a:close/>
              </a:path>
              <a:path w="110820" h="230619">
                <a:moveTo>
                  <a:pt x="107463" y="18211"/>
                </a:moveTo>
                <a:lnTo>
                  <a:pt x="94983" y="18211"/>
                </a:lnTo>
                <a:lnTo>
                  <a:pt x="46215" y="199923"/>
                </a:lnTo>
                <a:lnTo>
                  <a:pt x="58710" y="199923"/>
                </a:lnTo>
                <a:lnTo>
                  <a:pt x="107463" y="18211"/>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4100011" y="3983745"/>
            <a:ext cx="161499" cy="172313"/>
          </a:xfrm>
          <a:custGeom>
            <a:avLst/>
            <a:gdLst/>
            <a:ahLst/>
            <a:cxnLst/>
            <a:rect l="l" t="t" r="r" b="b"/>
            <a:pathLst>
              <a:path w="174129" h="190182">
                <a:moveTo>
                  <a:pt x="5524" y="0"/>
                </a:moveTo>
                <a:lnTo>
                  <a:pt x="711" y="3632"/>
                </a:lnTo>
                <a:lnTo>
                  <a:pt x="0" y="6946"/>
                </a:lnTo>
                <a:lnTo>
                  <a:pt x="101523" y="189026"/>
                </a:lnTo>
                <a:lnTo>
                  <a:pt x="103555" y="190182"/>
                </a:lnTo>
                <a:lnTo>
                  <a:pt x="106197" y="190182"/>
                </a:lnTo>
                <a:lnTo>
                  <a:pt x="107200" y="189991"/>
                </a:lnTo>
                <a:lnTo>
                  <a:pt x="157414" y="177164"/>
                </a:lnTo>
                <a:lnTo>
                  <a:pt x="108711" y="177164"/>
                </a:lnTo>
                <a:lnTo>
                  <a:pt x="33248" y="41795"/>
                </a:lnTo>
                <a:lnTo>
                  <a:pt x="50272" y="41795"/>
                </a:lnTo>
                <a:lnTo>
                  <a:pt x="8889" y="241"/>
                </a:lnTo>
                <a:lnTo>
                  <a:pt x="5524" y="0"/>
                </a:lnTo>
                <a:close/>
              </a:path>
              <a:path w="174129" h="190182">
                <a:moveTo>
                  <a:pt x="50272" y="41795"/>
                </a:moveTo>
                <a:lnTo>
                  <a:pt x="33248" y="41795"/>
                </a:lnTo>
                <a:lnTo>
                  <a:pt x="156019" y="165074"/>
                </a:lnTo>
                <a:lnTo>
                  <a:pt x="108711" y="177164"/>
                </a:lnTo>
                <a:lnTo>
                  <a:pt x="157414" y="177164"/>
                </a:lnTo>
                <a:lnTo>
                  <a:pt x="171335" y="173608"/>
                </a:lnTo>
                <a:lnTo>
                  <a:pt x="172973" y="171983"/>
                </a:lnTo>
                <a:lnTo>
                  <a:pt x="174129" y="167817"/>
                </a:lnTo>
                <a:lnTo>
                  <a:pt x="173532" y="165569"/>
                </a:lnTo>
                <a:lnTo>
                  <a:pt x="50272" y="41795"/>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4100244" y="3979611"/>
            <a:ext cx="161358" cy="162083"/>
          </a:xfrm>
          <a:custGeom>
            <a:avLst/>
            <a:gdLst/>
            <a:ahLst/>
            <a:cxnLst/>
            <a:rect l="l" t="t" r="r" b="b"/>
            <a:pathLst>
              <a:path w="173977" h="178892">
                <a:moveTo>
                  <a:pt x="130835" y="0"/>
                </a:moveTo>
                <a:lnTo>
                  <a:pt x="127901" y="203"/>
                </a:lnTo>
                <a:lnTo>
                  <a:pt x="3848" y="5270"/>
                </a:lnTo>
                <a:lnTo>
                  <a:pt x="1752" y="6769"/>
                </a:lnTo>
                <a:lnTo>
                  <a:pt x="0" y="11226"/>
                </a:lnTo>
                <a:lnTo>
                  <a:pt x="533" y="13754"/>
                </a:lnTo>
                <a:lnTo>
                  <a:pt x="2209" y="15455"/>
                </a:lnTo>
                <a:lnTo>
                  <a:pt x="164376" y="178282"/>
                </a:lnTo>
                <a:lnTo>
                  <a:pt x="165925" y="178892"/>
                </a:lnTo>
                <a:lnTo>
                  <a:pt x="168490" y="178892"/>
                </a:lnTo>
                <a:lnTo>
                  <a:pt x="169494" y="178638"/>
                </a:lnTo>
                <a:lnTo>
                  <a:pt x="172783" y="176822"/>
                </a:lnTo>
                <a:lnTo>
                  <a:pt x="173977" y="174104"/>
                </a:lnTo>
                <a:lnTo>
                  <a:pt x="169114" y="153504"/>
                </a:lnTo>
                <a:lnTo>
                  <a:pt x="156717" y="153504"/>
                </a:lnTo>
                <a:lnTo>
                  <a:pt x="20446" y="16662"/>
                </a:lnTo>
                <a:lnTo>
                  <a:pt x="123418" y="12446"/>
                </a:lnTo>
                <a:lnTo>
                  <a:pt x="135811" y="12446"/>
                </a:lnTo>
                <a:lnTo>
                  <a:pt x="133349" y="2019"/>
                </a:lnTo>
                <a:lnTo>
                  <a:pt x="130835" y="0"/>
                </a:lnTo>
                <a:close/>
              </a:path>
              <a:path w="173977" h="178892">
                <a:moveTo>
                  <a:pt x="135811" y="12446"/>
                </a:moveTo>
                <a:lnTo>
                  <a:pt x="123418" y="12446"/>
                </a:lnTo>
                <a:lnTo>
                  <a:pt x="156717" y="153504"/>
                </a:lnTo>
                <a:lnTo>
                  <a:pt x="169114" y="153504"/>
                </a:lnTo>
                <a:lnTo>
                  <a:pt x="135811" y="12446"/>
                </a:lnTo>
                <a:close/>
              </a:path>
            </a:pathLst>
          </a:custGeom>
          <a:solidFill>
            <a:srgbClr val="FFFFFF"/>
          </a:solidFill>
        </p:spPr>
        <p:txBody>
          <a:bodyPr wrap="square" lIns="0" tIns="0" rIns="0" bIns="0" rtlCol="0">
            <a:noAutofit/>
          </a:bodyPr>
          <a:lstStyle/>
          <a:p>
            <a:endParaRPr/>
          </a:p>
        </p:txBody>
      </p:sp>
      <p:sp>
        <p:nvSpPr>
          <p:cNvPr id="19" name="object 19"/>
          <p:cNvSpPr/>
          <p:nvPr/>
        </p:nvSpPr>
        <p:spPr>
          <a:xfrm>
            <a:off x="3702821" y="3752098"/>
            <a:ext cx="2510835" cy="0"/>
          </a:xfrm>
          <a:custGeom>
            <a:avLst/>
            <a:gdLst/>
            <a:ahLst/>
            <a:cxnLst/>
            <a:rect l="l" t="t" r="r" b="b"/>
            <a:pathLst>
              <a:path w="2707195">
                <a:moveTo>
                  <a:pt x="0" y="0"/>
                </a:moveTo>
                <a:lnTo>
                  <a:pt x="2707195" y="0"/>
                </a:lnTo>
              </a:path>
            </a:pathLst>
          </a:custGeom>
          <a:ln w="12700">
            <a:solidFill>
              <a:srgbClr val="FFFFFF"/>
            </a:solidFill>
          </a:ln>
        </p:spPr>
        <p:txBody>
          <a:bodyPr wrap="square" lIns="0" tIns="0" rIns="0" bIns="0" rtlCol="0">
            <a:noAutofit/>
          </a:bodyPr>
          <a:lstStyle/>
          <a:p>
            <a:endParaRPr/>
          </a:p>
        </p:txBody>
      </p:sp>
      <p:sp>
        <p:nvSpPr>
          <p:cNvPr id="20" name="object 20"/>
          <p:cNvSpPr txBox="1"/>
          <p:nvPr/>
        </p:nvSpPr>
        <p:spPr>
          <a:xfrm>
            <a:off x="3660714" y="2604501"/>
            <a:ext cx="2595466" cy="1083932"/>
          </a:xfrm>
          <a:prstGeom prst="rect">
            <a:avLst/>
          </a:prstGeom>
        </p:spPr>
        <p:txBody>
          <a:bodyPr vert="horz" wrap="square" lIns="0" tIns="0" rIns="0" bIns="0" rtlCol="0">
            <a:noAutofit/>
          </a:bodyPr>
          <a:lstStyle/>
          <a:p>
            <a:pPr marL="11665" marR="11665" indent="54242">
              <a:lnSpc>
                <a:spcPts val="4225"/>
              </a:lnSpc>
            </a:pPr>
            <a:r>
              <a:rPr sz="4200" b="1" spc="156" dirty="0">
                <a:solidFill>
                  <a:srgbClr val="FFFFFF"/>
                </a:solidFill>
                <a:latin typeface="Arial"/>
                <a:cs typeface="Arial"/>
              </a:rPr>
              <a:t>MUCH</a:t>
            </a:r>
            <a:r>
              <a:rPr sz="4200" b="1" spc="105" dirty="0">
                <a:solidFill>
                  <a:srgbClr val="FFFFFF"/>
                </a:solidFill>
                <a:latin typeface="Arial"/>
                <a:cs typeface="Arial"/>
              </a:rPr>
              <a:t>A</a:t>
            </a:r>
            <a:r>
              <a:rPr sz="4200" b="1" spc="-142" dirty="0">
                <a:solidFill>
                  <a:srgbClr val="FFFFFF"/>
                </a:solidFill>
                <a:latin typeface="Arial"/>
                <a:cs typeface="Arial"/>
              </a:rPr>
              <a:t>S</a:t>
            </a:r>
            <a:r>
              <a:rPr sz="4200" b="1" spc="-60" dirty="0">
                <a:solidFill>
                  <a:srgbClr val="FFFFFF"/>
                </a:solidFill>
                <a:latin typeface="Arial"/>
                <a:cs typeface="Arial"/>
              </a:rPr>
              <a:t> GR</a:t>
            </a:r>
            <a:r>
              <a:rPr sz="4200" b="1" spc="78" dirty="0">
                <a:solidFill>
                  <a:srgbClr val="FFFFFF"/>
                </a:solidFill>
                <a:latin typeface="Arial"/>
                <a:cs typeface="Arial"/>
              </a:rPr>
              <a:t>A</a:t>
            </a:r>
            <a:r>
              <a:rPr sz="4200" b="1" spc="165" dirty="0">
                <a:solidFill>
                  <a:srgbClr val="FFFFFF"/>
                </a:solidFill>
                <a:latin typeface="Arial"/>
                <a:cs typeface="Arial"/>
              </a:rPr>
              <a:t>CI</a:t>
            </a:r>
            <a:r>
              <a:rPr sz="4200" b="1" spc="197" dirty="0">
                <a:solidFill>
                  <a:srgbClr val="FFFFFF"/>
                </a:solidFill>
                <a:latin typeface="Arial"/>
                <a:cs typeface="Arial"/>
              </a:rPr>
              <a:t>A</a:t>
            </a:r>
            <a:r>
              <a:rPr sz="4200" b="1" spc="-142" dirty="0">
                <a:solidFill>
                  <a:srgbClr val="FFFFFF"/>
                </a:solidFill>
                <a:latin typeface="Arial"/>
                <a:cs typeface="Arial"/>
              </a:rPr>
              <a:t>S</a:t>
            </a:r>
            <a:endParaRPr sz="4200">
              <a:latin typeface="Arial"/>
              <a:cs typeface="Arial"/>
            </a:endParaRPr>
          </a:p>
        </p:txBody>
      </p:sp>
    </p:spTree>
    <p:extLst>
      <p:ext uri="{BB962C8B-B14F-4D97-AF65-F5344CB8AC3E}">
        <p14:creationId xmlns:p14="http://schemas.microsoft.com/office/powerpoint/2010/main" xmlns="" val="95514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0"/>
            <a:ext cx="9906000" cy="667757"/>
          </a:xfrm>
          <a:prstGeom prst="rect">
            <a:avLst/>
          </a:prstGeom>
        </p:spPr>
      </p:pic>
      <p:sp>
        <p:nvSpPr>
          <p:cNvPr id="6" name="Text Box 66"/>
          <p:cNvSpPr txBox="1">
            <a:spLocks noChangeArrowheads="1"/>
          </p:cNvSpPr>
          <p:nvPr/>
        </p:nvSpPr>
        <p:spPr bwMode="auto">
          <a:xfrm>
            <a:off x="309530" y="142852"/>
            <a:ext cx="5284788" cy="400110"/>
          </a:xfrm>
          <a:prstGeom prst="rect">
            <a:avLst/>
          </a:prstGeom>
          <a:noFill/>
          <a:ln w="9525" algn="ctr">
            <a:noFill/>
            <a:miter lim="800000"/>
            <a:headEnd/>
            <a:tailEnd/>
          </a:ln>
          <a:effectLst/>
        </p:spPr>
        <p:txBody>
          <a:bodyPr>
            <a:spAutoFit/>
          </a:bodyPr>
          <a:lstStyle/>
          <a:p>
            <a:pPr algn="l">
              <a:spcBef>
                <a:spcPct val="50000"/>
              </a:spcBef>
            </a:pPr>
            <a:r>
              <a:rPr lang="es-AR" sz="2000" dirty="0" smtClean="0">
                <a:solidFill>
                  <a:schemeClr val="bg1"/>
                </a:solidFill>
                <a:latin typeface="Gotham Light" pitchFamily="50" charset="0"/>
                <a:cs typeface="Gotham Light" pitchFamily="50" charset="0"/>
              </a:rPr>
              <a:t>Definición y encuadre legal</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642918"/>
            <a:ext cx="9906000" cy="667757"/>
          </a:xfrm>
          <a:prstGeom prst="rect">
            <a:avLst/>
          </a:prstGeom>
        </p:spPr>
      </p:pic>
      <p:sp>
        <p:nvSpPr>
          <p:cNvPr id="8" name="Text Box 66"/>
          <p:cNvSpPr txBox="1">
            <a:spLocks noChangeArrowheads="1"/>
          </p:cNvSpPr>
          <p:nvPr/>
        </p:nvSpPr>
        <p:spPr bwMode="auto">
          <a:xfrm>
            <a:off x="309530" y="785794"/>
            <a:ext cx="5284788" cy="323165"/>
          </a:xfrm>
          <a:prstGeom prst="rect">
            <a:avLst/>
          </a:prstGeom>
          <a:noFill/>
          <a:ln w="9525" algn="ctr">
            <a:noFill/>
            <a:miter lim="800000"/>
            <a:headEnd/>
            <a:tailEnd/>
          </a:ln>
          <a:effectLst/>
        </p:spPr>
        <p:txBody>
          <a:bodyPr>
            <a:spAutoFit/>
          </a:bodyPr>
          <a:lstStyle/>
          <a:p>
            <a:pPr algn="l">
              <a:spcBef>
                <a:spcPct val="50000"/>
              </a:spcBef>
            </a:pPr>
            <a:r>
              <a:rPr lang="es-AR" sz="1500" dirty="0" smtClean="0">
                <a:solidFill>
                  <a:schemeClr val="bg1"/>
                </a:solidFill>
                <a:latin typeface="Gotham Medium" pitchFamily="50" charset="0"/>
                <a:cs typeface="Gotham Medium" pitchFamily="50" charset="0"/>
              </a:rPr>
              <a:t>¿Qué es la protección del datos?</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1023910" y="1714488"/>
            <a:ext cx="8501122" cy="3970318"/>
          </a:xfrm>
          <a:prstGeom prst="rect">
            <a:avLst/>
          </a:prstGeom>
          <a:noFill/>
        </p:spPr>
        <p:txBody>
          <a:bodyPr wrap="square" rtlCol="0">
            <a:spAutoFit/>
          </a:bodyPr>
          <a:lstStyle/>
          <a:p>
            <a:pPr algn="just"/>
            <a:r>
              <a:rPr lang="es-AR" dirty="0" smtClean="0"/>
              <a:t>Es un derecho que tienen todas las personas, y que refiere a la protección  de la información que se brinda. Teniendo en cuenta la gran cantidad de información que circula en la red, uno de los derechos que adquiere especial relevancia es el de la protección de datos y la privacidad.</a:t>
            </a:r>
          </a:p>
          <a:p>
            <a:pPr algn="just"/>
            <a:endParaRPr lang="es-AR" dirty="0" smtClean="0"/>
          </a:p>
          <a:p>
            <a:pPr algn="just"/>
            <a:r>
              <a:rPr lang="es-AR" b="1" dirty="0" smtClean="0"/>
              <a:t>Encuadre legal:</a:t>
            </a:r>
          </a:p>
          <a:p>
            <a:pPr marL="285750" indent="-285750" algn="just">
              <a:buClr>
                <a:srgbClr val="00B0F0"/>
              </a:buClr>
              <a:buFont typeface="Arial" pitchFamily="34" charset="0"/>
              <a:buChar char="•"/>
            </a:pPr>
            <a:r>
              <a:rPr lang="es-AR" dirty="0" smtClean="0"/>
              <a:t>Artículo 43 – tercer párrafo de la Constitución Nacional.</a:t>
            </a:r>
          </a:p>
          <a:p>
            <a:pPr marL="285750" indent="-285750" algn="just">
              <a:buClr>
                <a:srgbClr val="00B0F0"/>
              </a:buClr>
              <a:buFont typeface="Arial" pitchFamily="34" charset="0"/>
              <a:buChar char="•"/>
            </a:pPr>
            <a:r>
              <a:rPr lang="es-AR" dirty="0" smtClean="0"/>
              <a:t>Ley Nacional de Protección de Datos Personales </a:t>
            </a:r>
            <a:r>
              <a:rPr lang="es-AR" dirty="0" err="1" smtClean="0"/>
              <a:t>Nr.</a:t>
            </a:r>
            <a:r>
              <a:rPr lang="es-AR" dirty="0" smtClean="0"/>
              <a:t> 25.326</a:t>
            </a:r>
          </a:p>
          <a:p>
            <a:pPr marL="285750" indent="-285750" algn="just">
              <a:buClr>
                <a:srgbClr val="00B0F0"/>
              </a:buClr>
              <a:buFont typeface="Arial" pitchFamily="34" charset="0"/>
              <a:buChar char="•"/>
            </a:pPr>
            <a:r>
              <a:rPr lang="es-AR" dirty="0" smtClean="0"/>
              <a:t>Ley de la Ciudad de Buenos Aires </a:t>
            </a:r>
            <a:r>
              <a:rPr lang="es-AR" dirty="0" err="1" smtClean="0"/>
              <a:t>Nr</a:t>
            </a:r>
            <a:r>
              <a:rPr lang="es-AR" dirty="0" smtClean="0"/>
              <a:t>. 1845 de Protección de Datos Personales.</a:t>
            </a:r>
          </a:p>
          <a:p>
            <a:pPr marL="285750" indent="-285750" algn="just">
              <a:buClr>
                <a:srgbClr val="00B0F0"/>
              </a:buClr>
              <a:buFont typeface="Arial" pitchFamily="34" charset="0"/>
              <a:buChar char="•"/>
            </a:pPr>
            <a:r>
              <a:rPr lang="es-AR" dirty="0" smtClean="0"/>
              <a:t>Código Penal (Ley 26904), reguló el </a:t>
            </a:r>
            <a:r>
              <a:rPr lang="es-AR" dirty="0" err="1" smtClean="0"/>
              <a:t>grooming</a:t>
            </a:r>
            <a:r>
              <a:rPr lang="es-AR" dirty="0" smtClean="0"/>
              <a:t> con una pena de 4 años. </a:t>
            </a:r>
          </a:p>
          <a:p>
            <a:pPr marL="285750" indent="-285750" algn="just">
              <a:buClr>
                <a:srgbClr val="00B0F0"/>
              </a:buClr>
              <a:buFont typeface="Arial" pitchFamily="34" charset="0"/>
              <a:buChar char="•"/>
            </a:pPr>
            <a:r>
              <a:rPr lang="es-AR" dirty="0" err="1" smtClean="0">
                <a:solidFill>
                  <a:srgbClr val="00B0F0"/>
                </a:solidFill>
              </a:rPr>
              <a:t>Grooming</a:t>
            </a:r>
            <a:r>
              <a:rPr lang="es-AR" dirty="0" smtClean="0">
                <a:solidFill>
                  <a:srgbClr val="00B0F0"/>
                </a:solidFill>
              </a:rPr>
              <a:t>:</a:t>
            </a:r>
            <a:r>
              <a:rPr lang="es-AR" dirty="0" smtClean="0"/>
              <a:t>  Es la acción deliberada de un adulto de contactar a un niño o niña a través de distintos canales de Internet para ganar su confianza con el fin de acosarlo sexualmente.</a:t>
            </a:r>
          </a:p>
          <a:p>
            <a:pPr algn="just"/>
            <a:endParaRPr lang="es-A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27384"/>
            <a:ext cx="9906000" cy="667757"/>
          </a:xfrm>
          <a:prstGeom prst="rect">
            <a:avLst/>
          </a:prstGeom>
        </p:spPr>
      </p:pic>
      <p:sp>
        <p:nvSpPr>
          <p:cNvPr id="6" name="Text Box 66"/>
          <p:cNvSpPr txBox="1">
            <a:spLocks noChangeArrowheads="1"/>
          </p:cNvSpPr>
          <p:nvPr/>
        </p:nvSpPr>
        <p:spPr bwMode="auto">
          <a:xfrm>
            <a:off x="309530" y="68869"/>
            <a:ext cx="5284788" cy="400110"/>
          </a:xfrm>
          <a:prstGeom prst="rect">
            <a:avLst/>
          </a:prstGeom>
          <a:noFill/>
          <a:ln w="9525" algn="ctr">
            <a:noFill/>
            <a:miter lim="800000"/>
            <a:headEnd/>
            <a:tailEnd/>
          </a:ln>
          <a:effectLst/>
        </p:spPr>
        <p:txBody>
          <a:bodyPr>
            <a:spAutoFit/>
          </a:bodyPr>
          <a:lstStyle/>
          <a:p>
            <a:pPr algn="l">
              <a:spcBef>
                <a:spcPct val="50000"/>
              </a:spcBef>
            </a:pPr>
            <a:r>
              <a:rPr lang="es-AR" sz="2000" dirty="0" smtClean="0">
                <a:solidFill>
                  <a:schemeClr val="bg1"/>
                </a:solidFill>
                <a:latin typeface="Gotham Light" pitchFamily="50" charset="0"/>
                <a:cs typeface="Gotham Light" pitchFamily="50" charset="0"/>
              </a:rPr>
              <a:t>Definiciones</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568935"/>
            <a:ext cx="9906000" cy="667757"/>
          </a:xfrm>
          <a:prstGeom prst="rect">
            <a:avLst/>
          </a:prstGeom>
        </p:spPr>
      </p:pic>
      <p:sp>
        <p:nvSpPr>
          <p:cNvPr id="8" name="Text Box 66"/>
          <p:cNvSpPr txBox="1">
            <a:spLocks noChangeArrowheads="1"/>
          </p:cNvSpPr>
          <p:nvPr/>
        </p:nvSpPr>
        <p:spPr bwMode="auto">
          <a:xfrm>
            <a:off x="309530" y="711811"/>
            <a:ext cx="5284788" cy="323165"/>
          </a:xfrm>
          <a:prstGeom prst="rect">
            <a:avLst/>
          </a:prstGeom>
          <a:noFill/>
          <a:ln w="9525" algn="ctr">
            <a:noFill/>
            <a:miter lim="800000"/>
            <a:headEnd/>
            <a:tailEnd/>
          </a:ln>
          <a:effectLst/>
        </p:spPr>
        <p:txBody>
          <a:bodyPr>
            <a:spAutoFit/>
          </a:bodyPr>
          <a:lstStyle/>
          <a:p>
            <a:pPr algn="l">
              <a:spcBef>
                <a:spcPct val="50000"/>
              </a:spcBef>
            </a:pPr>
            <a:r>
              <a:rPr lang="es-AR" sz="1500" dirty="0" smtClean="0">
                <a:solidFill>
                  <a:schemeClr val="bg1"/>
                </a:solidFill>
                <a:latin typeface="Gotham Medium" pitchFamily="50" charset="0"/>
                <a:cs typeface="Gotham Medium" pitchFamily="50" charset="0"/>
              </a:rPr>
              <a:t>Ley 25.326</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881034" y="1628800"/>
            <a:ext cx="8358246" cy="4247317"/>
          </a:xfrm>
          <a:prstGeom prst="rect">
            <a:avLst/>
          </a:prstGeom>
          <a:noFill/>
        </p:spPr>
        <p:txBody>
          <a:bodyPr wrap="square" rtlCol="0">
            <a:spAutoFit/>
          </a:bodyPr>
          <a:lstStyle/>
          <a:p>
            <a:r>
              <a:rPr lang="es-AR" b="1" dirty="0" smtClean="0"/>
              <a:t>Datos personales</a:t>
            </a:r>
            <a:r>
              <a:rPr lang="es-AR" dirty="0" smtClean="0"/>
              <a:t>: Información de cualquier tipo referida a personas físicas o de existencia ideal determinadas o determinables.</a:t>
            </a:r>
          </a:p>
          <a:p>
            <a:r>
              <a:rPr lang="es-AR" b="1" dirty="0" smtClean="0"/>
              <a:t>Datos sensibles: </a:t>
            </a:r>
            <a:r>
              <a:rPr lang="es-AR" dirty="0" smtClean="0"/>
              <a:t>Datos personales que revelan origen racial y étnico, opiniones políticas, convicciones religiosas, filosóficas o morales, afiliación sindical e información referente a la salud o a la vida sexual</a:t>
            </a:r>
          </a:p>
          <a:p>
            <a:r>
              <a:rPr lang="es-AR" b="1" dirty="0" smtClean="0"/>
              <a:t>Archivo, registro, base o banco de datos:  </a:t>
            </a:r>
            <a:r>
              <a:rPr lang="es-AR" dirty="0" smtClean="0"/>
              <a:t>Indistintamente designan al conjunto organizado de datos personales que sean objeto de tratamiento o procesamiento electrónico o no, cualquier que fuere la modalidad de su formación, almacenamiento, organización o acceso.</a:t>
            </a:r>
          </a:p>
          <a:p>
            <a:r>
              <a:rPr lang="es-AR" b="1" dirty="0" smtClean="0"/>
              <a:t>Tratamiento de datos:</a:t>
            </a:r>
            <a:r>
              <a:rPr lang="es-AR" dirty="0" smtClean="0"/>
              <a:t>  Operaciones y procedimientos sistemáticos, electrónicos o no, que permitan la recolección, conservación, ordenación, almacenamiento, modificación bloqueo… y en general el procesamiento de datos personales , así como también su cesión a terceros a través de comunicaciones, consultas, transferencias….</a:t>
            </a:r>
          </a:p>
          <a:p>
            <a:r>
              <a:rPr lang="es-AR" b="1" dirty="0" smtClean="0"/>
              <a:t>Responsable de archivo, registro base o banco de datos:  </a:t>
            </a:r>
            <a:r>
              <a:rPr lang="es-AR" dirty="0" smtClean="0"/>
              <a:t>Persona física o de existencia ideal pública o privada que es titular de un archivo, base o banco de datos.</a:t>
            </a:r>
            <a:endParaRPr lang="es-A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0"/>
            <a:ext cx="9906000" cy="667757"/>
          </a:xfrm>
          <a:prstGeom prst="rect">
            <a:avLst/>
          </a:prstGeom>
        </p:spPr>
      </p:pic>
      <p:sp>
        <p:nvSpPr>
          <p:cNvPr id="6" name="Text Box 66"/>
          <p:cNvSpPr txBox="1">
            <a:spLocks noChangeArrowheads="1"/>
          </p:cNvSpPr>
          <p:nvPr/>
        </p:nvSpPr>
        <p:spPr bwMode="auto">
          <a:xfrm>
            <a:off x="309530" y="142852"/>
            <a:ext cx="5284788" cy="400110"/>
          </a:xfrm>
          <a:prstGeom prst="rect">
            <a:avLst/>
          </a:prstGeom>
          <a:noFill/>
          <a:ln w="9525" algn="ctr">
            <a:noFill/>
            <a:miter lim="800000"/>
            <a:headEnd/>
            <a:tailEnd/>
          </a:ln>
          <a:effectLst/>
        </p:spPr>
        <p:txBody>
          <a:bodyPr>
            <a:spAutoFit/>
          </a:bodyPr>
          <a:lstStyle/>
          <a:p>
            <a:pPr algn="l">
              <a:spcBef>
                <a:spcPct val="50000"/>
              </a:spcBef>
            </a:pPr>
            <a:r>
              <a:rPr lang="es-AR" sz="2000" dirty="0" smtClean="0">
                <a:solidFill>
                  <a:schemeClr val="bg1"/>
                </a:solidFill>
                <a:latin typeface="Gotham Light" pitchFamily="50" charset="0"/>
                <a:cs typeface="Gotham Light" pitchFamily="50" charset="0"/>
              </a:rPr>
              <a:t>Ley de Protección de Datos Personales</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642918"/>
            <a:ext cx="9906000" cy="667757"/>
          </a:xfrm>
          <a:prstGeom prst="rect">
            <a:avLst/>
          </a:prstGeom>
        </p:spPr>
      </p:pic>
      <p:sp>
        <p:nvSpPr>
          <p:cNvPr id="8" name="Text Box 66"/>
          <p:cNvSpPr txBox="1">
            <a:spLocks noChangeArrowheads="1"/>
          </p:cNvSpPr>
          <p:nvPr/>
        </p:nvSpPr>
        <p:spPr bwMode="auto">
          <a:xfrm>
            <a:off x="309530" y="785794"/>
            <a:ext cx="8643998" cy="323165"/>
          </a:xfrm>
          <a:prstGeom prst="rect">
            <a:avLst/>
          </a:prstGeom>
          <a:noFill/>
          <a:ln w="9525" algn="ctr">
            <a:noFill/>
            <a:miter lim="800000"/>
            <a:headEnd/>
            <a:tailEnd/>
          </a:ln>
          <a:effectLst/>
        </p:spPr>
        <p:txBody>
          <a:bodyPr wrap="square">
            <a:spAutoFit/>
          </a:bodyPr>
          <a:lstStyle/>
          <a:p>
            <a:pPr algn="l">
              <a:spcBef>
                <a:spcPct val="50000"/>
              </a:spcBef>
            </a:pPr>
            <a:r>
              <a:rPr lang="es-AR" sz="1500" dirty="0" smtClean="0">
                <a:solidFill>
                  <a:schemeClr val="bg1"/>
                </a:solidFill>
                <a:latin typeface="Gotham Medium" pitchFamily="50" charset="0"/>
                <a:cs typeface="Gotham Medium" pitchFamily="50" charset="0"/>
              </a:rPr>
              <a:t>Algunos aspectos relevantes</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1023910" y="2000240"/>
            <a:ext cx="8286808" cy="369332"/>
          </a:xfrm>
          <a:prstGeom prst="rect">
            <a:avLst/>
          </a:prstGeom>
          <a:noFill/>
        </p:spPr>
        <p:txBody>
          <a:bodyPr wrap="square" rtlCol="0">
            <a:spAutoFit/>
          </a:bodyPr>
          <a:lstStyle/>
          <a:p>
            <a:endParaRPr lang="es-AR" dirty="0"/>
          </a:p>
        </p:txBody>
      </p:sp>
      <p:sp>
        <p:nvSpPr>
          <p:cNvPr id="11" name="10 CuadroTexto"/>
          <p:cNvSpPr txBox="1"/>
          <p:nvPr/>
        </p:nvSpPr>
        <p:spPr>
          <a:xfrm>
            <a:off x="881034" y="1785926"/>
            <a:ext cx="8286808" cy="3970318"/>
          </a:xfrm>
          <a:prstGeom prst="rect">
            <a:avLst/>
          </a:prstGeom>
          <a:noFill/>
        </p:spPr>
        <p:txBody>
          <a:bodyPr wrap="square" rtlCol="0">
            <a:spAutoFit/>
          </a:bodyPr>
          <a:lstStyle/>
          <a:p>
            <a:pPr marL="285750" indent="-285750" algn="just">
              <a:buClr>
                <a:srgbClr val="00B0F0"/>
              </a:buClr>
              <a:buFont typeface="Arial" pitchFamily="34" charset="0"/>
              <a:buChar char="•"/>
            </a:pPr>
            <a:r>
              <a:rPr lang="es-AR" dirty="0" smtClean="0"/>
              <a:t>La Ley  25.326 está reglamentada por el Decreto 1558/2001.</a:t>
            </a:r>
          </a:p>
          <a:p>
            <a:pPr marL="285750" indent="-285750" algn="just">
              <a:buClr>
                <a:srgbClr val="00B0F0"/>
              </a:buClr>
              <a:buFont typeface="Arial" pitchFamily="34" charset="0"/>
              <a:buChar char="•"/>
            </a:pPr>
            <a:endParaRPr lang="es-AR" dirty="0" smtClean="0"/>
          </a:p>
          <a:p>
            <a:pPr marL="285750" indent="-285750" algn="just">
              <a:buClr>
                <a:srgbClr val="00B0F0"/>
              </a:buClr>
              <a:buFont typeface="Arial" pitchFamily="34" charset="0"/>
              <a:buChar char="•"/>
            </a:pPr>
            <a:r>
              <a:rPr lang="es-AR" dirty="0" smtClean="0"/>
              <a:t>Se crea el Registro Nacional de Datos Personales en la órbita del Ministerio de Justicia, Seguridad y Derechos Humanos.</a:t>
            </a:r>
          </a:p>
          <a:p>
            <a:pPr marL="285750" indent="-285750" algn="just">
              <a:buClr>
                <a:srgbClr val="00B0F0"/>
              </a:buClr>
              <a:buFont typeface="Arial" pitchFamily="34" charset="0"/>
              <a:buChar char="•"/>
            </a:pPr>
            <a:endParaRPr lang="es-AR" dirty="0" smtClean="0"/>
          </a:p>
          <a:p>
            <a:pPr marL="285750" indent="-285750" algn="just">
              <a:buClr>
                <a:srgbClr val="00B0F0"/>
              </a:buClr>
              <a:buFont typeface="Arial" pitchFamily="34" charset="0"/>
              <a:buChar char="•"/>
            </a:pPr>
            <a:r>
              <a:rPr lang="es-AR" dirty="0" smtClean="0"/>
              <a:t>En la Ciudad de Buenos Aires, en el ámbito de la Defensoría del Pueblo de la Ciudad Autónoma de Buenos Aires, a partir del año 2014 se creó el Centro de Protección de Datos Personales y el Observatorio de Derechos de Internet y la Comunicación, donde se abordan los datos de protección de datos personales y privacidad en Internet.</a:t>
            </a:r>
          </a:p>
          <a:p>
            <a:pPr marL="285750" indent="-285750" algn="just">
              <a:buClr>
                <a:srgbClr val="00B0F0"/>
              </a:buClr>
              <a:buFont typeface="Arial" pitchFamily="34" charset="0"/>
              <a:buChar char="•"/>
            </a:pPr>
            <a:endParaRPr lang="es-AR" dirty="0" smtClean="0"/>
          </a:p>
          <a:p>
            <a:pPr marL="285750" indent="-285750" algn="just">
              <a:buClr>
                <a:srgbClr val="00B0F0"/>
              </a:buClr>
              <a:buFont typeface="Arial" pitchFamily="34" charset="0"/>
              <a:buChar char="•"/>
            </a:pPr>
            <a:r>
              <a:rPr lang="es-AR" dirty="0" smtClean="0"/>
              <a:t>Es importante resaltar que la Ley data del año 2000  el Decreto Reglamentario del 2001, es decir que no se preveía el escenario actual de las comunicaciones y mucho menos el desarrollo del uso de redes y servicios TIC.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0"/>
            <a:ext cx="9906000" cy="667757"/>
          </a:xfrm>
          <a:prstGeom prst="rect">
            <a:avLst/>
          </a:prstGeom>
        </p:spPr>
      </p:pic>
      <p:sp>
        <p:nvSpPr>
          <p:cNvPr id="6" name="Text Box 66"/>
          <p:cNvSpPr txBox="1">
            <a:spLocks noChangeArrowheads="1"/>
          </p:cNvSpPr>
          <p:nvPr/>
        </p:nvSpPr>
        <p:spPr bwMode="auto">
          <a:xfrm>
            <a:off x="309530" y="142852"/>
            <a:ext cx="5284788" cy="400110"/>
          </a:xfrm>
          <a:prstGeom prst="rect">
            <a:avLst/>
          </a:prstGeom>
          <a:noFill/>
          <a:ln w="9525" algn="ctr">
            <a:noFill/>
            <a:miter lim="800000"/>
            <a:headEnd/>
            <a:tailEnd/>
          </a:ln>
          <a:effectLst/>
        </p:spPr>
        <p:txBody>
          <a:bodyPr>
            <a:spAutoFit/>
          </a:bodyPr>
          <a:lstStyle/>
          <a:p>
            <a:pPr algn="l">
              <a:spcBef>
                <a:spcPct val="50000"/>
              </a:spcBef>
            </a:pPr>
            <a:r>
              <a:rPr lang="es-AR" sz="2000" dirty="0" smtClean="0">
                <a:solidFill>
                  <a:schemeClr val="bg1"/>
                </a:solidFill>
                <a:latin typeface="Gotham Light" pitchFamily="50" charset="0"/>
                <a:cs typeface="Gotham Light" pitchFamily="50" charset="0"/>
              </a:rPr>
              <a:t>PROTECCION DE DATOS</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642918"/>
            <a:ext cx="9906000" cy="667757"/>
          </a:xfrm>
          <a:prstGeom prst="rect">
            <a:avLst/>
          </a:prstGeom>
        </p:spPr>
      </p:pic>
      <p:sp>
        <p:nvSpPr>
          <p:cNvPr id="8" name="Text Box 66"/>
          <p:cNvSpPr txBox="1">
            <a:spLocks noChangeArrowheads="1"/>
          </p:cNvSpPr>
          <p:nvPr/>
        </p:nvSpPr>
        <p:spPr bwMode="auto">
          <a:xfrm>
            <a:off x="309530" y="785793"/>
            <a:ext cx="5284788" cy="323165"/>
          </a:xfrm>
          <a:prstGeom prst="rect">
            <a:avLst/>
          </a:prstGeom>
          <a:noFill/>
          <a:ln w="9525" algn="ctr">
            <a:noFill/>
            <a:miter lim="800000"/>
            <a:headEnd/>
            <a:tailEnd/>
          </a:ln>
          <a:effectLst/>
        </p:spPr>
        <p:txBody>
          <a:bodyPr>
            <a:spAutoFit/>
          </a:bodyPr>
          <a:lstStyle/>
          <a:p>
            <a:pPr algn="l">
              <a:spcBef>
                <a:spcPct val="50000"/>
              </a:spcBef>
            </a:pPr>
            <a:r>
              <a:rPr lang="es-AR" sz="1500" dirty="0" smtClean="0">
                <a:solidFill>
                  <a:schemeClr val="bg1"/>
                </a:solidFill>
                <a:latin typeface="Gotham Medium" pitchFamily="50" charset="0"/>
                <a:cs typeface="Gotham Medium" pitchFamily="50" charset="0"/>
              </a:rPr>
              <a:t>¿Qué pasa con Internet?</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848544" y="1412776"/>
            <a:ext cx="8072494" cy="4801314"/>
          </a:xfrm>
          <a:prstGeom prst="rect">
            <a:avLst/>
          </a:prstGeom>
          <a:noFill/>
        </p:spPr>
        <p:txBody>
          <a:bodyPr wrap="square" rtlCol="0">
            <a:spAutoFit/>
          </a:bodyPr>
          <a:lstStyle/>
          <a:p>
            <a:r>
              <a:rPr lang="es-AR" dirty="0" smtClean="0"/>
              <a:t>Podemos decir que nuestros datos personales circulan por Internet  de tres formas:</a:t>
            </a:r>
          </a:p>
          <a:p>
            <a:endParaRPr lang="es-AR" dirty="0" smtClean="0"/>
          </a:p>
          <a:p>
            <a:pPr marL="285750" indent="-285750" algn="just">
              <a:buClr>
                <a:srgbClr val="00B0F0"/>
              </a:buClr>
              <a:buFont typeface="Arial" pitchFamily="34" charset="0"/>
              <a:buChar char="•"/>
            </a:pPr>
            <a:r>
              <a:rPr lang="es-AR" b="1" dirty="0" smtClean="0"/>
              <a:t>Los datos entregados en forma voluntaria</a:t>
            </a:r>
            <a:r>
              <a:rPr lang="es-AR" dirty="0" smtClean="0"/>
              <a:t>. Por ejemplo “subir “algo a redes sociales.</a:t>
            </a:r>
          </a:p>
          <a:p>
            <a:pPr marL="285750" indent="-285750" algn="just">
              <a:buClr>
                <a:srgbClr val="00B0F0"/>
              </a:buClr>
              <a:buFont typeface="Arial" pitchFamily="34" charset="0"/>
              <a:buChar char="•"/>
            </a:pPr>
            <a:r>
              <a:rPr lang="es-AR" b="1" dirty="0" smtClean="0"/>
              <a:t>Los datos proporcionados por otras personas: </a:t>
            </a:r>
            <a:r>
              <a:rPr lang="es-AR" dirty="0" smtClean="0"/>
              <a:t>Otra persona “sube” datos nuestros.</a:t>
            </a:r>
          </a:p>
          <a:p>
            <a:pPr marL="285750" indent="-285750" algn="just">
              <a:buClr>
                <a:srgbClr val="00B0F0"/>
              </a:buClr>
              <a:buFont typeface="Arial" pitchFamily="34" charset="0"/>
              <a:buChar char="•"/>
            </a:pPr>
            <a:r>
              <a:rPr lang="es-AR" b="1" dirty="0" smtClean="0"/>
              <a:t>Los datos de navegación y comportamiento </a:t>
            </a:r>
            <a:r>
              <a:rPr lang="es-AR" dirty="0" smtClean="0"/>
              <a:t>: La actividad desarrollada en Internet  deja rastros a través de los datos de navegación y comportamiento. La forma más conocida para almacenar estos datos es por medio de programas conocidos como “cookies”.</a:t>
            </a:r>
          </a:p>
          <a:p>
            <a:pPr marL="285750" indent="-285750" algn="just">
              <a:buClr>
                <a:srgbClr val="00B0F0"/>
              </a:buClr>
              <a:buFont typeface="Arial" pitchFamily="34" charset="0"/>
              <a:buChar char="•"/>
            </a:pPr>
            <a:endParaRPr lang="es-AR" dirty="0" smtClean="0"/>
          </a:p>
          <a:p>
            <a:pPr marL="285750" indent="-285750" algn="just">
              <a:buClr>
                <a:srgbClr val="00B0F0"/>
              </a:buClr>
              <a:buFont typeface="Arial" pitchFamily="34" charset="0"/>
              <a:buChar char="•"/>
            </a:pPr>
            <a:r>
              <a:rPr lang="es-AR" b="1" dirty="0" smtClean="0">
                <a:solidFill>
                  <a:srgbClr val="00B0F0"/>
                </a:solidFill>
              </a:rPr>
              <a:t>Identidad digital: </a:t>
            </a:r>
            <a:r>
              <a:rPr lang="es-AR" dirty="0" smtClean="0"/>
              <a:t>Es toda información sobre una persona que se encuentra en Internet circulando por las tres formas indicadas, pero existe otro concepto importante que es la reputación on</a:t>
            </a:r>
            <a:r>
              <a:rPr lang="es-AR" dirty="0"/>
              <a:t>-</a:t>
            </a:r>
            <a:r>
              <a:rPr lang="es-AR" dirty="0" smtClean="0"/>
              <a:t>line.</a:t>
            </a:r>
          </a:p>
          <a:p>
            <a:pPr marL="285750" indent="-285750" algn="just">
              <a:buClr>
                <a:srgbClr val="00B0F0"/>
              </a:buClr>
              <a:buFont typeface="Arial" pitchFamily="34" charset="0"/>
              <a:buChar char="•"/>
            </a:pPr>
            <a:r>
              <a:rPr lang="es-AR" b="1" dirty="0" smtClean="0">
                <a:solidFill>
                  <a:srgbClr val="00B0F0"/>
                </a:solidFill>
              </a:rPr>
              <a:t>Reputación on</a:t>
            </a:r>
            <a:r>
              <a:rPr lang="es-AR" b="1" dirty="0">
                <a:solidFill>
                  <a:srgbClr val="00B0F0"/>
                </a:solidFill>
              </a:rPr>
              <a:t>-</a:t>
            </a:r>
            <a:r>
              <a:rPr lang="es-AR" b="1" dirty="0" smtClean="0">
                <a:solidFill>
                  <a:srgbClr val="00B0F0"/>
                </a:solidFill>
              </a:rPr>
              <a:t>line: </a:t>
            </a:r>
            <a:r>
              <a:rPr lang="es-AR" dirty="0" smtClean="0">
                <a:solidFill>
                  <a:srgbClr val="00B0F0"/>
                </a:solidFill>
              </a:rPr>
              <a:t> </a:t>
            </a:r>
            <a:r>
              <a:rPr lang="es-AR" dirty="0" smtClean="0"/>
              <a:t>Se focaliza en la opinión formada por otros acerca de una persona en base a la información que encuentran en Internet, es decir en relación a la identidad digital.</a:t>
            </a:r>
            <a:endParaRPr lang="es-A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0"/>
            <a:ext cx="9906000" cy="667757"/>
          </a:xfrm>
          <a:prstGeom prst="rect">
            <a:avLst/>
          </a:prstGeom>
        </p:spPr>
      </p:pic>
      <p:sp>
        <p:nvSpPr>
          <p:cNvPr id="6" name="Text Box 66"/>
          <p:cNvSpPr txBox="1">
            <a:spLocks noChangeArrowheads="1"/>
          </p:cNvSpPr>
          <p:nvPr/>
        </p:nvSpPr>
        <p:spPr bwMode="auto">
          <a:xfrm>
            <a:off x="309530" y="142852"/>
            <a:ext cx="5284788" cy="400110"/>
          </a:xfrm>
          <a:prstGeom prst="rect">
            <a:avLst/>
          </a:prstGeom>
          <a:noFill/>
          <a:ln w="9525" algn="ctr">
            <a:noFill/>
            <a:miter lim="800000"/>
            <a:headEnd/>
            <a:tailEnd/>
          </a:ln>
          <a:effectLst/>
        </p:spPr>
        <p:txBody>
          <a:bodyPr>
            <a:spAutoFit/>
          </a:bodyPr>
          <a:lstStyle/>
          <a:p>
            <a:pPr algn="l">
              <a:spcBef>
                <a:spcPct val="50000"/>
              </a:spcBef>
            </a:pPr>
            <a:r>
              <a:rPr lang="es-AR" sz="2000" dirty="0" smtClean="0">
                <a:solidFill>
                  <a:schemeClr val="bg1"/>
                </a:solidFill>
                <a:latin typeface="Gotham Light" pitchFamily="50" charset="0"/>
                <a:cs typeface="Gotham Light" pitchFamily="50" charset="0"/>
              </a:rPr>
              <a:t>PROTECCION DE DATOS</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642918"/>
            <a:ext cx="9906000" cy="667757"/>
          </a:xfrm>
          <a:prstGeom prst="rect">
            <a:avLst/>
          </a:prstGeom>
        </p:spPr>
      </p:pic>
      <p:sp>
        <p:nvSpPr>
          <p:cNvPr id="8" name="Text Box 66"/>
          <p:cNvSpPr txBox="1">
            <a:spLocks noChangeArrowheads="1"/>
          </p:cNvSpPr>
          <p:nvPr/>
        </p:nvSpPr>
        <p:spPr bwMode="auto">
          <a:xfrm>
            <a:off x="309530" y="785794"/>
            <a:ext cx="5284788" cy="323165"/>
          </a:xfrm>
          <a:prstGeom prst="rect">
            <a:avLst/>
          </a:prstGeom>
          <a:noFill/>
          <a:ln w="9525" algn="ctr">
            <a:noFill/>
            <a:miter lim="800000"/>
            <a:headEnd/>
            <a:tailEnd/>
          </a:ln>
          <a:effectLst/>
        </p:spPr>
        <p:txBody>
          <a:bodyPr>
            <a:spAutoFit/>
          </a:bodyPr>
          <a:lstStyle/>
          <a:p>
            <a:pPr algn="l">
              <a:spcBef>
                <a:spcPct val="50000"/>
              </a:spcBef>
            </a:pPr>
            <a:r>
              <a:rPr lang="es-AR" sz="1500" dirty="0" smtClean="0">
                <a:solidFill>
                  <a:schemeClr val="bg1"/>
                </a:solidFill>
                <a:latin typeface="Gotham Medium" pitchFamily="50" charset="0"/>
                <a:cs typeface="Gotham Medium" pitchFamily="50" charset="0"/>
              </a:rPr>
              <a:t>Derecho comparado – Europa</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881034" y="1391279"/>
            <a:ext cx="8786874" cy="7294305"/>
          </a:xfrm>
          <a:prstGeom prst="rect">
            <a:avLst/>
          </a:prstGeom>
          <a:noFill/>
        </p:spPr>
        <p:txBody>
          <a:bodyPr wrap="square" rtlCol="0">
            <a:spAutoFit/>
          </a:bodyPr>
          <a:lstStyle/>
          <a:p>
            <a:pPr algn="just"/>
            <a:r>
              <a:rPr lang="es-AR" dirty="0" smtClean="0"/>
              <a:t>El Parlamento Europeo dictó el Reglamento 2016/679, que modifica y actualiza la Directiva del año 1995. La reforma pretende devolver a los ciudadanos el control de sus datos personales y garantizar en toda la UE unos estándares de protección elevados y adaptados al entorno digital.</a:t>
            </a:r>
            <a:r>
              <a:rPr lang="es-AR" b="1" dirty="0" smtClean="0"/>
              <a:t> </a:t>
            </a:r>
          </a:p>
          <a:p>
            <a:pPr algn="just"/>
            <a:endParaRPr lang="es-AR" dirty="0" smtClean="0"/>
          </a:p>
          <a:p>
            <a:pPr algn="just"/>
            <a:r>
              <a:rPr lang="es-AR" dirty="0" smtClean="0"/>
              <a:t>Las grandes innovaciones son:</a:t>
            </a:r>
          </a:p>
          <a:p>
            <a:pPr marL="285750" lvl="0" indent="-285750" algn="just">
              <a:buClr>
                <a:srgbClr val="00B0F0"/>
              </a:buClr>
              <a:buFont typeface="Arial" pitchFamily="34" charset="0"/>
              <a:buChar char="•"/>
            </a:pPr>
            <a:r>
              <a:rPr lang="es-AR" dirty="0" smtClean="0"/>
              <a:t>el derecho al “olvido”, mediante la rectificación o supresión de datos personales</a:t>
            </a:r>
            <a:r>
              <a:rPr lang="es-AR" i="1" dirty="0" smtClean="0"/>
              <a:t>,</a:t>
            </a:r>
            <a:endParaRPr lang="es-AR" dirty="0" smtClean="0"/>
          </a:p>
          <a:p>
            <a:pPr marL="285750" lvl="0" indent="-285750" algn="just">
              <a:buClr>
                <a:srgbClr val="00B0F0"/>
              </a:buClr>
              <a:buFont typeface="Arial" pitchFamily="34" charset="0"/>
              <a:buChar char="•"/>
            </a:pPr>
            <a:r>
              <a:rPr lang="es-AR" dirty="0" smtClean="0"/>
              <a:t>la necesidad de “consentimiento claro y afirmativo” de la persona concernida al tratamiento de sus datos personales.</a:t>
            </a:r>
          </a:p>
          <a:p>
            <a:pPr marL="285750" indent="-285750" algn="just">
              <a:buClr>
                <a:srgbClr val="00B0F0"/>
              </a:buClr>
              <a:buFont typeface="Arial" pitchFamily="34" charset="0"/>
              <a:buChar char="•"/>
            </a:pPr>
            <a:r>
              <a:rPr lang="es-AR" dirty="0" smtClean="0"/>
              <a:t>la “portabilidad”, o el derecho a trasladar los datos a otro proveedor de servicios.</a:t>
            </a:r>
          </a:p>
          <a:p>
            <a:pPr marL="285750" lvl="0" indent="-285750" algn="just">
              <a:buClr>
                <a:srgbClr val="00B0F0"/>
              </a:buClr>
              <a:buFont typeface="Arial" pitchFamily="34" charset="0"/>
              <a:buChar char="•"/>
            </a:pPr>
            <a:r>
              <a:rPr lang="es-AR" dirty="0" smtClean="0"/>
              <a:t>el derecho a ser informado si los datos personales han sido “pirateados”</a:t>
            </a:r>
          </a:p>
          <a:p>
            <a:pPr marL="285750" lvl="0" indent="-285750" algn="just">
              <a:buClr>
                <a:srgbClr val="00B0F0"/>
              </a:buClr>
              <a:buFont typeface="Arial" pitchFamily="34" charset="0"/>
              <a:buChar char="•"/>
            </a:pPr>
            <a:r>
              <a:rPr lang="es-AR" dirty="0" smtClean="0"/>
              <a:t>lenguaje claro y comprensible sobre las cláusulas de privacidad, y</a:t>
            </a:r>
          </a:p>
          <a:p>
            <a:pPr marL="285750" indent="-285750" algn="just">
              <a:buClr>
                <a:srgbClr val="00B0F0"/>
              </a:buClr>
              <a:buFont typeface="Arial" pitchFamily="34" charset="0"/>
              <a:buChar char="•"/>
            </a:pPr>
            <a:r>
              <a:rPr lang="es-AR" dirty="0" smtClean="0"/>
              <a:t>multas de hasta el 4% de la facturación global de las empresas en caso de infracción.</a:t>
            </a:r>
          </a:p>
          <a:p>
            <a:pPr marL="285750" indent="-285750" algn="just">
              <a:buClr>
                <a:srgbClr val="00B0F0"/>
              </a:buClr>
              <a:buFont typeface="Arial" pitchFamily="34" charset="0"/>
              <a:buChar char="•"/>
            </a:pPr>
            <a:endParaRPr lang="es-AR" dirty="0" smtClean="0"/>
          </a:p>
          <a:p>
            <a:pPr fontAlgn="ctr"/>
            <a:r>
              <a:rPr lang="es-AR" dirty="0" smtClean="0"/>
              <a:t>El nuevo paquete de protección de datos también incluye una directiva sobre transmisión de datos para cuestiones judiciales y policiales. Se aplicará al intercambio de datos transfronterizos dentro de la UE y establecerá estándares mínimos para el tratamiento de datos en cada país.</a:t>
            </a:r>
          </a:p>
          <a:p>
            <a:pPr fontAlgn="ctr"/>
            <a:r>
              <a:rPr lang="es-AR" dirty="0" smtClean="0"/>
              <a:t/>
            </a:r>
            <a:br>
              <a:rPr lang="es-AR" dirty="0" smtClean="0"/>
            </a:br>
            <a:endParaRPr lang="es-AR" dirty="0" smtClean="0"/>
          </a:p>
          <a:p>
            <a:pPr algn="just">
              <a:buFontTx/>
              <a:buChar char="-"/>
            </a:pPr>
            <a:endParaRPr lang="es-AR" dirty="0" smtClean="0"/>
          </a:p>
          <a:p>
            <a:pPr lvl="0" algn="just">
              <a:buFontTx/>
              <a:buChar char="-"/>
            </a:pPr>
            <a:endParaRPr lang="es-AR" dirty="0" smtClean="0"/>
          </a:p>
          <a:p>
            <a:pPr algn="just">
              <a:buFontTx/>
              <a:buChar char="-"/>
            </a:pPr>
            <a:endParaRPr lang="es-AR" dirty="0" smtClean="0"/>
          </a:p>
          <a:p>
            <a:pPr lvl="0" algn="just">
              <a:buFontTx/>
              <a:buChar char="-"/>
            </a:pPr>
            <a:endParaRPr lang="es-AR" dirty="0" smtClean="0"/>
          </a:p>
          <a:p>
            <a:pPr algn="just"/>
            <a:endParaRPr lang="es-AR" dirty="0" smtClean="0"/>
          </a:p>
          <a:p>
            <a:endParaRPr lang="es-A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0"/>
            <a:ext cx="9906000" cy="667757"/>
          </a:xfrm>
          <a:prstGeom prst="rect">
            <a:avLst/>
          </a:prstGeom>
        </p:spPr>
      </p:pic>
      <p:sp>
        <p:nvSpPr>
          <p:cNvPr id="6" name="Text Box 66"/>
          <p:cNvSpPr txBox="1">
            <a:spLocks noChangeArrowheads="1"/>
          </p:cNvSpPr>
          <p:nvPr/>
        </p:nvSpPr>
        <p:spPr bwMode="auto">
          <a:xfrm>
            <a:off x="309530" y="142852"/>
            <a:ext cx="5284788" cy="400110"/>
          </a:xfrm>
          <a:prstGeom prst="rect">
            <a:avLst/>
          </a:prstGeom>
          <a:noFill/>
          <a:ln w="9525" algn="ctr">
            <a:noFill/>
            <a:miter lim="800000"/>
            <a:headEnd/>
            <a:tailEnd/>
          </a:ln>
          <a:effectLst/>
        </p:spPr>
        <p:txBody>
          <a:bodyPr>
            <a:spAutoFit/>
          </a:bodyPr>
          <a:lstStyle/>
          <a:p>
            <a:pPr algn="l">
              <a:spcBef>
                <a:spcPct val="50000"/>
              </a:spcBef>
            </a:pPr>
            <a:r>
              <a:rPr lang="es-AR" sz="2000" dirty="0" smtClean="0">
                <a:solidFill>
                  <a:schemeClr val="bg1"/>
                </a:solidFill>
                <a:latin typeface="Gotham Light" pitchFamily="50" charset="0"/>
                <a:cs typeface="Gotham Light" pitchFamily="50" charset="0"/>
              </a:rPr>
              <a:t>PROTECCION DE DATOS</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642918"/>
            <a:ext cx="9906000" cy="667757"/>
          </a:xfrm>
          <a:prstGeom prst="rect">
            <a:avLst/>
          </a:prstGeom>
        </p:spPr>
      </p:pic>
      <p:sp>
        <p:nvSpPr>
          <p:cNvPr id="8" name="Text Box 66"/>
          <p:cNvSpPr txBox="1">
            <a:spLocks noChangeArrowheads="1"/>
          </p:cNvSpPr>
          <p:nvPr/>
        </p:nvSpPr>
        <p:spPr bwMode="auto">
          <a:xfrm>
            <a:off x="309530" y="785794"/>
            <a:ext cx="5284788" cy="323165"/>
          </a:xfrm>
          <a:prstGeom prst="rect">
            <a:avLst/>
          </a:prstGeom>
          <a:noFill/>
          <a:ln w="9525" algn="ctr">
            <a:noFill/>
            <a:miter lim="800000"/>
            <a:headEnd/>
            <a:tailEnd/>
          </a:ln>
          <a:effectLst/>
        </p:spPr>
        <p:txBody>
          <a:bodyPr>
            <a:spAutoFit/>
          </a:bodyPr>
          <a:lstStyle/>
          <a:p>
            <a:pPr algn="l">
              <a:spcBef>
                <a:spcPct val="50000"/>
              </a:spcBef>
            </a:pPr>
            <a:r>
              <a:rPr lang="es-AR" sz="1500" dirty="0" smtClean="0">
                <a:solidFill>
                  <a:schemeClr val="bg1"/>
                </a:solidFill>
                <a:latin typeface="Gotham Medium" pitchFamily="50" charset="0"/>
                <a:cs typeface="Gotham Medium" pitchFamily="50" charset="0"/>
              </a:rPr>
              <a:t>¿Y la nube?</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738158" y="1714488"/>
            <a:ext cx="9001188" cy="4524315"/>
          </a:xfrm>
          <a:prstGeom prst="rect">
            <a:avLst/>
          </a:prstGeom>
          <a:noFill/>
        </p:spPr>
        <p:txBody>
          <a:bodyPr wrap="square" rtlCol="0">
            <a:spAutoFit/>
          </a:bodyPr>
          <a:lstStyle/>
          <a:p>
            <a:pPr algn="just"/>
            <a:r>
              <a:rPr lang="es-AR" dirty="0" smtClean="0"/>
              <a:t>En virtud de la Directiva Europea, los datos personales no deben transferirse a  países situados fuera del espacio Económico Europeo, si se estima que estos no cuentan con suficientes medidas de protección. Amazon, por ejemplo, ha creado una nube europea a fin de ofrecer a sus clientes la seguridad de que sus datos no atravesarán fronteras que no respeten la Directiva.</a:t>
            </a:r>
          </a:p>
          <a:p>
            <a:pPr algn="just"/>
            <a:endParaRPr lang="es-AR" dirty="0" smtClean="0"/>
          </a:p>
          <a:p>
            <a:pPr algn="just"/>
            <a:r>
              <a:rPr lang="es-AR" dirty="0" smtClean="0"/>
              <a:t>Por otra parte, la UIT en el último informe sobre Tendencias en las Reformas de Telecomunicaciones, tiene un capítulo titulado </a:t>
            </a:r>
            <a:r>
              <a:rPr lang="es-AR" b="1" dirty="0" smtClean="0"/>
              <a:t>“La Nube: protección de Datos y privacidad </a:t>
            </a:r>
            <a:r>
              <a:rPr lang="es-AR" dirty="0" smtClean="0"/>
              <a:t>- </a:t>
            </a:r>
            <a:r>
              <a:rPr lang="es-AR" b="1" dirty="0" smtClean="0"/>
              <a:t>¿Quién es el propietario de la nube?”. </a:t>
            </a:r>
            <a:r>
              <a:rPr lang="es-AR" dirty="0" smtClean="0"/>
              <a:t>Allí se recomienda la elaboración de un modelo de reglamentación adaptado que establezca un equilibrio entre las necesidades y oportunidades comerciales, la realidad tecnológica y la expectativa de todo ciudadano de tener derecho a la intimidad en un ecosistema digital internacional.</a:t>
            </a:r>
          </a:p>
          <a:p>
            <a:pPr algn="just"/>
            <a:r>
              <a:rPr lang="es-AR" dirty="0" smtClean="0"/>
              <a:t>La confusión radica en determinar a quién le corresponde la obligación de proteger los datos.</a:t>
            </a:r>
          </a:p>
          <a:p>
            <a:pPr algn="just"/>
            <a:r>
              <a:rPr lang="es-AR" dirty="0" smtClean="0"/>
              <a:t>Norma ISO:</a:t>
            </a:r>
          </a:p>
          <a:p>
            <a:pPr algn="just"/>
            <a:r>
              <a:rPr lang="es-AR" dirty="0" smtClean="0"/>
              <a:t>El estándar ISO 27018 </a:t>
            </a:r>
            <a:r>
              <a:rPr lang="es-AR" b="1" dirty="0" smtClean="0"/>
              <a:t>Nuevo Estándar de Seguridad y Privacidad en Cloud Computing:</a:t>
            </a:r>
            <a:r>
              <a:rPr lang="es-AR" dirty="0" smtClean="0"/>
              <a:t>, primera normativa internacional para la privacidad en la nube.</a:t>
            </a:r>
            <a:endParaRPr lang="es-A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0"/>
            <a:ext cx="9906000" cy="667757"/>
          </a:xfrm>
          <a:prstGeom prst="rect">
            <a:avLst/>
          </a:prstGeom>
        </p:spPr>
      </p:pic>
      <p:sp>
        <p:nvSpPr>
          <p:cNvPr id="6" name="Text Box 66"/>
          <p:cNvSpPr txBox="1">
            <a:spLocks noChangeArrowheads="1"/>
          </p:cNvSpPr>
          <p:nvPr/>
        </p:nvSpPr>
        <p:spPr bwMode="auto">
          <a:xfrm>
            <a:off x="309530" y="142852"/>
            <a:ext cx="5284788" cy="400110"/>
          </a:xfrm>
          <a:prstGeom prst="rect">
            <a:avLst/>
          </a:prstGeom>
          <a:noFill/>
          <a:ln w="9525" algn="ctr">
            <a:noFill/>
            <a:miter lim="800000"/>
            <a:headEnd/>
            <a:tailEnd/>
          </a:ln>
          <a:effectLst/>
        </p:spPr>
        <p:txBody>
          <a:bodyPr wrap="square">
            <a:spAutoFit/>
          </a:bodyPr>
          <a:lstStyle/>
          <a:p>
            <a:pPr algn="l">
              <a:spcBef>
                <a:spcPct val="50000"/>
              </a:spcBef>
            </a:pPr>
            <a:r>
              <a:rPr lang="es-AR" sz="2000" dirty="0" smtClean="0">
                <a:solidFill>
                  <a:schemeClr val="bg1"/>
                </a:solidFill>
                <a:latin typeface="Gotham Light" pitchFamily="50" charset="0"/>
                <a:cs typeface="Gotham Light" pitchFamily="50" charset="0"/>
              </a:rPr>
              <a:t>PROTECCION DE DATOS</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642918"/>
            <a:ext cx="9906000" cy="667757"/>
          </a:xfrm>
          <a:prstGeom prst="rect">
            <a:avLst/>
          </a:prstGeom>
        </p:spPr>
      </p:pic>
      <p:sp>
        <p:nvSpPr>
          <p:cNvPr id="8" name="Text Box 66"/>
          <p:cNvSpPr txBox="1">
            <a:spLocks noChangeArrowheads="1"/>
          </p:cNvSpPr>
          <p:nvPr/>
        </p:nvSpPr>
        <p:spPr bwMode="auto">
          <a:xfrm>
            <a:off x="309530" y="785794"/>
            <a:ext cx="5284788" cy="323165"/>
          </a:xfrm>
          <a:prstGeom prst="rect">
            <a:avLst/>
          </a:prstGeom>
          <a:noFill/>
          <a:ln w="9525" algn="ctr">
            <a:noFill/>
            <a:miter lim="800000"/>
            <a:headEnd/>
            <a:tailEnd/>
          </a:ln>
          <a:effectLst/>
        </p:spPr>
        <p:txBody>
          <a:bodyPr>
            <a:spAutoFit/>
          </a:bodyPr>
          <a:lstStyle/>
          <a:p>
            <a:pPr algn="l">
              <a:spcBef>
                <a:spcPct val="50000"/>
              </a:spcBef>
            </a:pPr>
            <a:r>
              <a:rPr lang="es-AR" sz="1500" dirty="0" smtClean="0">
                <a:solidFill>
                  <a:schemeClr val="bg1"/>
                </a:solidFill>
                <a:latin typeface="Gotham Medium" pitchFamily="50" charset="0"/>
                <a:cs typeface="Gotham Medium" pitchFamily="50" charset="0"/>
              </a:rPr>
              <a:t>¿Qué leyes se aplican en la nube?</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952472" y="1357299"/>
            <a:ext cx="8643998" cy="6186309"/>
          </a:xfrm>
          <a:prstGeom prst="rect">
            <a:avLst/>
          </a:prstGeom>
          <a:noFill/>
        </p:spPr>
        <p:txBody>
          <a:bodyPr wrap="square" rtlCol="0">
            <a:spAutoFit/>
          </a:bodyPr>
          <a:lstStyle/>
          <a:p>
            <a:pPr algn="just"/>
            <a:r>
              <a:rPr lang="es-AR" dirty="0" smtClean="0"/>
              <a:t>No existe una legislación sobre privacidad universalmente vinculante que abarque a todos los países del mundo.</a:t>
            </a:r>
          </a:p>
          <a:p>
            <a:pPr algn="just"/>
            <a:endParaRPr lang="es-AR" dirty="0" smtClean="0"/>
          </a:p>
          <a:p>
            <a:pPr algn="just"/>
            <a:r>
              <a:rPr lang="es-AR" dirty="0" smtClean="0"/>
              <a:t>En el </a:t>
            </a:r>
            <a:r>
              <a:rPr lang="es-AR" b="1" dirty="0" smtClean="0">
                <a:solidFill>
                  <a:srgbClr val="00B0F0"/>
                </a:solidFill>
              </a:rPr>
              <a:t>Reino Unido</a:t>
            </a:r>
            <a:r>
              <a:rPr lang="es-AR" dirty="0" smtClean="0"/>
              <a:t>, los tribunales han restringido la definición del concepto de datos personales indicando que dichos datos deben ser fundamentalmente de carácter biográfico y han de centrarse en el individuo en cuestión en lugar de en otra persona, transacción o evento.</a:t>
            </a:r>
          </a:p>
          <a:p>
            <a:pPr algn="just"/>
            <a:r>
              <a:rPr lang="es-AR" dirty="0" smtClean="0"/>
              <a:t>En </a:t>
            </a:r>
            <a:r>
              <a:rPr lang="es-AR" b="1" dirty="0" smtClean="0">
                <a:solidFill>
                  <a:srgbClr val="00B0F0"/>
                </a:solidFill>
              </a:rPr>
              <a:t>Alemania</a:t>
            </a:r>
            <a:r>
              <a:rPr lang="es-AR" dirty="0" smtClean="0"/>
              <a:t>, los datos personales deben ser obtenidos directamente del interesado a menos que la ley los requiera con fines comerciales genuinos o se precise un esfuerzo desproporcionado y no haya indicios de que los intereses del titular puedan verse afectados. Además, la Ley Federal de Protección de Datos pone especial énfasis en el diseño de sistemas de protección de datos que procesen la menor cantidad posible de datos personales, por ejemplo, recurriendo a la anonimidad o al uso de seudónimos.</a:t>
            </a:r>
          </a:p>
          <a:p>
            <a:pPr algn="just"/>
            <a:r>
              <a:rPr lang="es-AR" dirty="0" smtClean="0"/>
              <a:t>En</a:t>
            </a:r>
            <a:r>
              <a:rPr lang="es-AR" dirty="0" smtClean="0">
                <a:solidFill>
                  <a:srgbClr val="00B0F0"/>
                </a:solidFill>
              </a:rPr>
              <a:t> </a:t>
            </a:r>
            <a:r>
              <a:rPr lang="es-AR" b="1" dirty="0" smtClean="0">
                <a:solidFill>
                  <a:srgbClr val="00B0F0"/>
                </a:solidFill>
              </a:rPr>
              <a:t>Estados Unidos</a:t>
            </a:r>
            <a:r>
              <a:rPr lang="es-AR" dirty="0" smtClean="0"/>
              <a:t>, la legislación cambió drásticamente después de los ataques terroristas del 11 de septiembre de 2001 debido a la aprobación de la Ley Patriota. Dicha Ley permite el intercambio de los datos personales de todo individuo que sea sospechoso de participación en actividades de blanqueo de dinero o terrorismo.  </a:t>
            </a:r>
          </a:p>
          <a:p>
            <a:pPr algn="just"/>
            <a:endParaRPr lang="es-AR" dirty="0" smtClean="0"/>
          </a:p>
          <a:p>
            <a:pPr algn="just"/>
            <a:endParaRPr lang="es-AR" dirty="0" smtClean="0"/>
          </a:p>
          <a:p>
            <a:pPr algn="just"/>
            <a:endParaRPr lang="es-AR" dirty="0" smtClean="0"/>
          </a:p>
          <a:p>
            <a:pPr algn="just"/>
            <a:endParaRPr lang="es-AR" dirty="0" smtClean="0"/>
          </a:p>
          <a:p>
            <a:pPr algn="just"/>
            <a:endParaRPr lang="es-A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BARRA_TITULOS.jpg"/>
          <p:cNvPicPr>
            <a:picLocks noChangeAspect="1"/>
          </p:cNvPicPr>
          <p:nvPr/>
        </p:nvPicPr>
        <p:blipFill>
          <a:blip r:embed="rId2"/>
          <a:stretch>
            <a:fillRect/>
          </a:stretch>
        </p:blipFill>
        <p:spPr>
          <a:xfrm>
            <a:off x="0" y="0"/>
            <a:ext cx="9906000" cy="667757"/>
          </a:xfrm>
          <a:prstGeom prst="rect">
            <a:avLst/>
          </a:prstGeom>
        </p:spPr>
      </p:pic>
      <p:sp>
        <p:nvSpPr>
          <p:cNvPr id="6" name="Text Box 66"/>
          <p:cNvSpPr txBox="1">
            <a:spLocks noChangeArrowheads="1"/>
          </p:cNvSpPr>
          <p:nvPr/>
        </p:nvSpPr>
        <p:spPr bwMode="auto">
          <a:xfrm>
            <a:off x="309530" y="142852"/>
            <a:ext cx="5284788" cy="400110"/>
          </a:xfrm>
          <a:prstGeom prst="rect">
            <a:avLst/>
          </a:prstGeom>
          <a:noFill/>
          <a:ln w="9525" algn="ctr">
            <a:noFill/>
            <a:miter lim="800000"/>
            <a:headEnd/>
            <a:tailEnd/>
          </a:ln>
          <a:effectLst/>
        </p:spPr>
        <p:txBody>
          <a:bodyPr>
            <a:spAutoFit/>
          </a:bodyPr>
          <a:lstStyle/>
          <a:p>
            <a:pPr algn="l">
              <a:spcBef>
                <a:spcPct val="50000"/>
              </a:spcBef>
            </a:pPr>
            <a:r>
              <a:rPr lang="es-AR" sz="2000" dirty="0" smtClean="0">
                <a:solidFill>
                  <a:schemeClr val="bg1"/>
                </a:solidFill>
                <a:latin typeface="Gotham Light" pitchFamily="50" charset="0"/>
                <a:cs typeface="Gotham Light" pitchFamily="50" charset="0"/>
              </a:rPr>
              <a:t>PROTECCION DE DATOS</a:t>
            </a:r>
            <a:endParaRPr lang="es-ES" sz="2000" dirty="0">
              <a:solidFill>
                <a:schemeClr val="bg1"/>
              </a:solidFill>
              <a:latin typeface="Gotham Light" pitchFamily="50" charset="0"/>
              <a:cs typeface="Gotham Light" pitchFamily="50" charset="0"/>
            </a:endParaRPr>
          </a:p>
        </p:txBody>
      </p:sp>
      <p:pic>
        <p:nvPicPr>
          <p:cNvPr id="7" name="6 Imagen" descr="BARRA_SUBTITULOS.jpg"/>
          <p:cNvPicPr>
            <a:picLocks noChangeAspect="1"/>
          </p:cNvPicPr>
          <p:nvPr/>
        </p:nvPicPr>
        <p:blipFill>
          <a:blip r:embed="rId3"/>
          <a:stretch>
            <a:fillRect/>
          </a:stretch>
        </p:blipFill>
        <p:spPr>
          <a:xfrm>
            <a:off x="0" y="642918"/>
            <a:ext cx="9906000" cy="667757"/>
          </a:xfrm>
          <a:prstGeom prst="rect">
            <a:avLst/>
          </a:prstGeom>
        </p:spPr>
      </p:pic>
      <p:sp>
        <p:nvSpPr>
          <p:cNvPr id="8" name="Text Box 66"/>
          <p:cNvSpPr txBox="1">
            <a:spLocks noChangeArrowheads="1"/>
          </p:cNvSpPr>
          <p:nvPr/>
        </p:nvSpPr>
        <p:spPr bwMode="auto">
          <a:xfrm>
            <a:off x="309530" y="785794"/>
            <a:ext cx="5284788" cy="323165"/>
          </a:xfrm>
          <a:prstGeom prst="rect">
            <a:avLst/>
          </a:prstGeom>
          <a:noFill/>
          <a:ln w="9525" algn="ctr">
            <a:noFill/>
            <a:miter lim="800000"/>
            <a:headEnd/>
            <a:tailEnd/>
          </a:ln>
          <a:effectLst/>
        </p:spPr>
        <p:txBody>
          <a:bodyPr>
            <a:spAutoFit/>
          </a:bodyPr>
          <a:lstStyle/>
          <a:p>
            <a:pPr algn="l">
              <a:spcBef>
                <a:spcPct val="50000"/>
              </a:spcBef>
            </a:pPr>
            <a:r>
              <a:rPr lang="es-AR" sz="1500" dirty="0" smtClean="0">
                <a:solidFill>
                  <a:schemeClr val="bg1"/>
                </a:solidFill>
                <a:latin typeface="Gotham Medium" pitchFamily="50" charset="0"/>
                <a:cs typeface="Gotham Medium" pitchFamily="50" charset="0"/>
              </a:rPr>
              <a:t>¿Cómo proteger mis datos personales en Internet?</a:t>
            </a:r>
            <a:endParaRPr lang="es-ES" sz="1500" dirty="0">
              <a:solidFill>
                <a:schemeClr val="bg1"/>
              </a:solidFill>
              <a:latin typeface="Gotham Medium" pitchFamily="50" charset="0"/>
              <a:cs typeface="Gotham Medium" pitchFamily="50" charset="0"/>
            </a:endParaRPr>
          </a:p>
        </p:txBody>
      </p:sp>
      <p:pic>
        <p:nvPicPr>
          <p:cNvPr id="1026" name="Picture 2"/>
          <p:cNvPicPr>
            <a:picLocks noChangeAspect="1" noChangeArrowheads="1"/>
          </p:cNvPicPr>
          <p:nvPr/>
        </p:nvPicPr>
        <p:blipFill>
          <a:blip r:embed="rId4"/>
          <a:srcRect/>
          <a:stretch>
            <a:fillRect/>
          </a:stretch>
        </p:blipFill>
        <p:spPr bwMode="auto">
          <a:xfrm>
            <a:off x="166654" y="6334125"/>
            <a:ext cx="1800225" cy="523875"/>
          </a:xfrm>
          <a:prstGeom prst="rect">
            <a:avLst/>
          </a:prstGeom>
          <a:noFill/>
          <a:ln w="9525">
            <a:noFill/>
            <a:miter lim="800000"/>
            <a:headEnd/>
            <a:tailEnd/>
          </a:ln>
          <a:effectLst/>
        </p:spPr>
      </p:pic>
      <p:sp>
        <p:nvSpPr>
          <p:cNvPr id="9" name="8 CuadroTexto"/>
          <p:cNvSpPr txBox="1"/>
          <p:nvPr/>
        </p:nvSpPr>
        <p:spPr>
          <a:xfrm>
            <a:off x="881034" y="1785926"/>
            <a:ext cx="8286808" cy="4247317"/>
          </a:xfrm>
          <a:prstGeom prst="rect">
            <a:avLst/>
          </a:prstGeom>
          <a:noFill/>
        </p:spPr>
        <p:txBody>
          <a:bodyPr wrap="square" rtlCol="0">
            <a:spAutoFit/>
          </a:bodyPr>
          <a:lstStyle/>
          <a:p>
            <a:pPr algn="just"/>
            <a:r>
              <a:rPr lang="es-AR" dirty="0" smtClean="0"/>
              <a:t>En Argentina, podemos proteger nuestros datos personales con algunas de las siguientes opciones:</a:t>
            </a:r>
          </a:p>
          <a:p>
            <a:pPr marL="285750" indent="-285750" algn="just">
              <a:buClr>
                <a:srgbClr val="00B0F0"/>
              </a:buClr>
              <a:buFont typeface="Arial" pitchFamily="34" charset="0"/>
              <a:buChar char="•"/>
            </a:pPr>
            <a:r>
              <a:rPr lang="es-AR" dirty="0" smtClean="0"/>
              <a:t>Configuración de la privacidad en redes sociales: cada red social posee su propia configuración de privacidad.</a:t>
            </a:r>
          </a:p>
          <a:p>
            <a:pPr marL="285750" indent="-285750" algn="just">
              <a:buClr>
                <a:srgbClr val="00B0F0"/>
              </a:buClr>
              <a:buFont typeface="Arial" pitchFamily="34" charset="0"/>
              <a:buChar char="•"/>
            </a:pPr>
            <a:r>
              <a:rPr lang="es-AR" dirty="0" smtClean="0"/>
              <a:t>Contraseñas: La configuración de las contraseñas es el primer paso para resguardar nuestros datos personales.</a:t>
            </a:r>
          </a:p>
          <a:p>
            <a:pPr marL="285750" indent="-285750" algn="just">
              <a:buClr>
                <a:srgbClr val="00B0F0"/>
              </a:buClr>
              <a:buFont typeface="Arial" pitchFamily="34" charset="0"/>
              <a:buChar char="•"/>
            </a:pPr>
            <a:r>
              <a:rPr lang="es-AR" dirty="0" smtClean="0"/>
              <a:t>Uso de </a:t>
            </a:r>
            <a:r>
              <a:rPr lang="es-AR" dirty="0" err="1" smtClean="0"/>
              <a:t>WiFi</a:t>
            </a:r>
            <a:r>
              <a:rPr lang="es-AR" dirty="0" smtClean="0"/>
              <a:t> público. Los puntos de conexión </a:t>
            </a:r>
            <a:r>
              <a:rPr lang="es-AR" dirty="0" err="1" smtClean="0"/>
              <a:t>WiFi</a:t>
            </a:r>
            <a:r>
              <a:rPr lang="es-AR" dirty="0" smtClean="0"/>
              <a:t> públicos son cada vez más. Cuando se utilicen el envío de información debe efectuarse a través de un sitio web codificado (</a:t>
            </a:r>
            <a:r>
              <a:rPr lang="es-AR" dirty="0" err="1" smtClean="0"/>
              <a:t>https</a:t>
            </a:r>
            <a:r>
              <a:rPr lang="es-AR" dirty="0" smtClean="0"/>
              <a:t>), porque nadie conoce quienes administran estas redes.</a:t>
            </a:r>
          </a:p>
          <a:p>
            <a:pPr marL="285750" indent="-285750" algn="just">
              <a:buClr>
                <a:srgbClr val="00B0F0"/>
              </a:buClr>
              <a:buFont typeface="Arial" pitchFamily="34" charset="0"/>
              <a:buChar char="•"/>
            </a:pPr>
            <a:r>
              <a:rPr lang="es-AR" dirty="0" smtClean="0"/>
              <a:t>Descarga de APP: Al descargar algunas aplicaciones, pueden requerir autorización para acceder al dispositivo, conocer los datos de contactos, ubicación y sincronizar las cuentas con las redes sociales</a:t>
            </a:r>
          </a:p>
          <a:p>
            <a:pPr marL="285750" indent="-285750" algn="just">
              <a:buClr>
                <a:srgbClr val="00B0F0"/>
              </a:buClr>
              <a:buFont typeface="Arial" pitchFamily="34" charset="0"/>
              <a:buChar char="•"/>
            </a:pPr>
            <a:r>
              <a:rPr lang="es-AR" dirty="0" smtClean="0"/>
              <a:t>En la Ciudad de Buenos Aires, el Cetro de Protección de Datos Personales de la Defensoría del Pueblo viene realizando el programa “</a:t>
            </a:r>
            <a:r>
              <a:rPr lang="es-AR" dirty="0" err="1" smtClean="0"/>
              <a:t>Conectate</a:t>
            </a:r>
            <a:r>
              <a:rPr lang="es-AR" dirty="0" smtClean="0"/>
              <a:t> Seguro” en distintas instituciones educativas.</a:t>
            </a:r>
            <a:endParaRPr lang="es-AR"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1444</Words>
  <Application>Microsoft Office PowerPoint</Application>
  <PresentationFormat>A4 (210 x 297 mm)</PresentationFormat>
  <Paragraphs>93</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argay</dc:creator>
  <cp:lastModifiedBy>user</cp:lastModifiedBy>
  <cp:revision>61</cp:revision>
  <dcterms:created xsi:type="dcterms:W3CDTF">2016-04-08T14:34:26Z</dcterms:created>
  <dcterms:modified xsi:type="dcterms:W3CDTF">2018-05-08T17:20:04Z</dcterms:modified>
</cp:coreProperties>
</file>